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42"/>
  </p:notesMasterIdLst>
  <p:sldIdLst>
    <p:sldId id="256" r:id="rId2"/>
    <p:sldId id="258" r:id="rId3"/>
    <p:sldId id="260" r:id="rId4"/>
    <p:sldId id="259" r:id="rId5"/>
    <p:sldId id="261" r:id="rId6"/>
    <p:sldId id="262" r:id="rId7"/>
    <p:sldId id="263" r:id="rId8"/>
    <p:sldId id="264" r:id="rId9"/>
    <p:sldId id="265" r:id="rId10"/>
    <p:sldId id="301" r:id="rId11"/>
    <p:sldId id="268" r:id="rId12"/>
    <p:sldId id="270" r:id="rId13"/>
    <p:sldId id="271" r:id="rId14"/>
    <p:sldId id="272" r:id="rId15"/>
    <p:sldId id="274" r:id="rId16"/>
    <p:sldId id="275" r:id="rId17"/>
    <p:sldId id="276" r:id="rId18"/>
    <p:sldId id="277" r:id="rId19"/>
    <p:sldId id="278" r:id="rId20"/>
    <p:sldId id="279" r:id="rId21"/>
    <p:sldId id="280" r:id="rId22"/>
    <p:sldId id="281" r:id="rId23"/>
    <p:sldId id="282" r:id="rId24"/>
    <p:sldId id="287" r:id="rId25"/>
    <p:sldId id="288" r:id="rId26"/>
    <p:sldId id="283" r:id="rId27"/>
    <p:sldId id="284" r:id="rId28"/>
    <p:sldId id="285" r:id="rId29"/>
    <p:sldId id="286" r:id="rId30"/>
    <p:sldId id="290" r:id="rId31"/>
    <p:sldId id="291" r:id="rId32"/>
    <p:sldId id="292" r:id="rId33"/>
    <p:sldId id="293" r:id="rId34"/>
    <p:sldId id="294" r:id="rId35"/>
    <p:sldId id="295" r:id="rId36"/>
    <p:sldId id="296" r:id="rId37"/>
    <p:sldId id="297" r:id="rId38"/>
    <p:sldId id="298" r:id="rId39"/>
    <p:sldId id="299" r:id="rId40"/>
    <p:sldId id="300"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89"/>
    <p:restoredTop sz="97358"/>
  </p:normalViewPr>
  <p:slideViewPr>
    <p:cSldViewPr snapToGrid="0">
      <p:cViewPr varScale="1">
        <p:scale>
          <a:sx n="128" d="100"/>
          <a:sy n="128" d="100"/>
        </p:scale>
        <p:origin x="424" y="17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2967BC-5B32-524C-A959-FAA232DA996A}" type="datetimeFigureOut">
              <a:rPr lang="en-US" smtClean="0"/>
              <a:t>4/4/23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F4A8D-0A3C-554A-AA5D-201387D9D37C}" type="slidenum">
              <a:rPr lang="en-US" smtClean="0"/>
              <a:t>‹#›</a:t>
            </a:fld>
            <a:endParaRPr lang="en-US" dirty="0"/>
          </a:p>
        </p:txBody>
      </p:sp>
    </p:spTree>
    <p:extLst>
      <p:ext uri="{BB962C8B-B14F-4D97-AF65-F5344CB8AC3E}">
        <p14:creationId xmlns:p14="http://schemas.microsoft.com/office/powerpoint/2010/main" val="1432528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000000"/>
                </a:solidFill>
                <a:effectLst/>
                <a:latin typeface="Calibri" panose="020F0502020204030204" pitchFamily="34" charset="0"/>
              </a:rPr>
              <a:t>Multi-generational Marketing and Social Media Planning</a:t>
            </a:r>
            <a:endParaRPr lang="en-US" dirty="0"/>
          </a:p>
        </p:txBody>
      </p:sp>
      <p:sp>
        <p:nvSpPr>
          <p:cNvPr id="4" name="Slide Number Placeholder 3"/>
          <p:cNvSpPr>
            <a:spLocks noGrp="1"/>
          </p:cNvSpPr>
          <p:nvPr>
            <p:ph type="sldNum" sz="quarter" idx="5"/>
          </p:nvPr>
        </p:nvSpPr>
        <p:spPr/>
        <p:txBody>
          <a:bodyPr/>
          <a:lstStyle/>
          <a:p>
            <a:fld id="{697F4A8D-0A3C-554A-AA5D-201387D9D37C}" type="slidenum">
              <a:rPr lang="en-US" smtClean="0"/>
              <a:t>1</a:t>
            </a:fld>
            <a:endParaRPr lang="en-US" dirty="0"/>
          </a:p>
        </p:txBody>
      </p:sp>
    </p:spTree>
    <p:extLst>
      <p:ext uri="{BB962C8B-B14F-4D97-AF65-F5344CB8AC3E}">
        <p14:creationId xmlns:p14="http://schemas.microsoft.com/office/powerpoint/2010/main" val="1080831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rPr>
              <a:t>Baby Boomers, Gen Xers, Millennials, and Gen Zers make up the majority of adults in the United States.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rPr>
              <a:t>293 million adults in total.</a:t>
            </a:r>
          </a:p>
          <a:p>
            <a:endParaRPr lang="en-US" dirty="0"/>
          </a:p>
        </p:txBody>
      </p:sp>
      <p:sp>
        <p:nvSpPr>
          <p:cNvPr id="4" name="Slide Number Placeholder 3"/>
          <p:cNvSpPr>
            <a:spLocks noGrp="1"/>
          </p:cNvSpPr>
          <p:nvPr>
            <p:ph type="sldNum" sz="quarter" idx="5"/>
          </p:nvPr>
        </p:nvSpPr>
        <p:spPr/>
        <p:txBody>
          <a:bodyPr/>
          <a:lstStyle/>
          <a:p>
            <a:fld id="{697F4A8D-0A3C-554A-AA5D-201387D9D37C}" type="slidenum">
              <a:rPr lang="en-US" smtClean="0"/>
              <a:t>10</a:t>
            </a:fld>
            <a:endParaRPr lang="en-US" dirty="0"/>
          </a:p>
        </p:txBody>
      </p:sp>
    </p:spTree>
    <p:extLst>
      <p:ext uri="{BB962C8B-B14F-4D97-AF65-F5344CB8AC3E}">
        <p14:creationId xmlns:p14="http://schemas.microsoft.com/office/powerpoint/2010/main" val="1194504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0000"/>
                </a:solidFill>
                <a:latin typeface="Calibri" panose="020F0502020204030204" pitchFamily="34" charset="0"/>
              </a:rPr>
              <a:t>Each of the six living generational group connects with organizations differently online. This generational difference might pose a few issues for companies with limited resources that must be all things to all people. </a:t>
            </a:r>
          </a:p>
          <a:p>
            <a:endParaRPr lang="en-US" sz="1200" dirty="0">
              <a:solidFill>
                <a:srgbClr val="000000"/>
              </a:solidFill>
              <a:latin typeface="Calibri" panose="020F0502020204030204" pitchFamily="34" charset="0"/>
            </a:endParaRPr>
          </a:p>
          <a:p>
            <a:r>
              <a:rPr lang="en-US" sz="1200" dirty="0">
                <a:solidFill>
                  <a:srgbClr val="000000"/>
                </a:solidFill>
                <a:latin typeface="Calibri" panose="020F0502020204030204" pitchFamily="34" charset="0"/>
              </a:rPr>
              <a:t>Understanding the multiple generational disparities can assist mission-driven organizations in cultivating community partnerships and achieving organizational goals.</a:t>
            </a:r>
            <a:endParaRPr lang="en-US" sz="1200" dirty="0"/>
          </a:p>
        </p:txBody>
      </p:sp>
      <p:sp>
        <p:nvSpPr>
          <p:cNvPr id="4" name="Slide Number Placeholder 3"/>
          <p:cNvSpPr>
            <a:spLocks noGrp="1"/>
          </p:cNvSpPr>
          <p:nvPr>
            <p:ph type="sldNum" sz="quarter" idx="5"/>
          </p:nvPr>
        </p:nvSpPr>
        <p:spPr/>
        <p:txBody>
          <a:bodyPr/>
          <a:lstStyle/>
          <a:p>
            <a:fld id="{697F4A8D-0A3C-554A-AA5D-201387D9D37C}" type="slidenum">
              <a:rPr lang="en-US" smtClean="0"/>
              <a:t>11</a:t>
            </a:fld>
            <a:endParaRPr lang="en-US" dirty="0"/>
          </a:p>
        </p:txBody>
      </p:sp>
    </p:spTree>
    <p:extLst>
      <p:ext uri="{BB962C8B-B14F-4D97-AF65-F5344CB8AC3E}">
        <p14:creationId xmlns:p14="http://schemas.microsoft.com/office/powerpoint/2010/main" val="2621621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Multi-generational marketing is the practice of appealing to the unique needs of individuals within more than one specific generational group. For the purposes of this discussion, a generation is defined as a group of individuals born and living about the same time. These group members often encounter similar economic, sociologic, and political experiences, and these experiences play a role in shaping generational values, needs, and interests.</a:t>
            </a:r>
          </a:p>
        </p:txBody>
      </p:sp>
      <p:sp>
        <p:nvSpPr>
          <p:cNvPr id="4" name="Slide Number Placeholder 3"/>
          <p:cNvSpPr>
            <a:spLocks noGrp="1"/>
          </p:cNvSpPr>
          <p:nvPr>
            <p:ph type="sldNum" sz="quarter" idx="5"/>
          </p:nvPr>
        </p:nvSpPr>
        <p:spPr/>
        <p:txBody>
          <a:bodyPr/>
          <a:lstStyle/>
          <a:p>
            <a:fld id="{697F4A8D-0A3C-554A-AA5D-201387D9D37C}" type="slidenum">
              <a:rPr lang="en-US" smtClean="0"/>
              <a:t>12</a:t>
            </a:fld>
            <a:endParaRPr lang="en-US" dirty="0"/>
          </a:p>
        </p:txBody>
      </p:sp>
    </p:spTree>
    <p:extLst>
      <p:ext uri="{BB962C8B-B14F-4D97-AF65-F5344CB8AC3E}">
        <p14:creationId xmlns:p14="http://schemas.microsoft.com/office/powerpoint/2010/main" val="865093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0000"/>
                </a:solidFill>
                <a:latin typeface="Calibri" panose="020F0502020204030204" pitchFamily="34" charset="0"/>
              </a:rPr>
              <a:t>Multigenerational marketing theory is based on two founding principles: (1) consumer needs change with life stages,  and (2) advertising campaigns targeting generational groups that reflect generational values may influence consumer behavior.</a:t>
            </a:r>
            <a:endParaRPr lang="en-US" dirty="0"/>
          </a:p>
        </p:txBody>
      </p:sp>
      <p:sp>
        <p:nvSpPr>
          <p:cNvPr id="4" name="Slide Number Placeholder 3"/>
          <p:cNvSpPr>
            <a:spLocks noGrp="1"/>
          </p:cNvSpPr>
          <p:nvPr>
            <p:ph type="sldNum" sz="quarter" idx="5"/>
          </p:nvPr>
        </p:nvSpPr>
        <p:spPr/>
        <p:txBody>
          <a:bodyPr/>
          <a:lstStyle/>
          <a:p>
            <a:fld id="{697F4A8D-0A3C-554A-AA5D-201387D9D37C}" type="slidenum">
              <a:rPr lang="en-US" smtClean="0"/>
              <a:t>13</a:t>
            </a:fld>
            <a:endParaRPr lang="en-US" dirty="0"/>
          </a:p>
        </p:txBody>
      </p:sp>
    </p:spTree>
    <p:extLst>
      <p:ext uri="{BB962C8B-B14F-4D97-AF65-F5344CB8AC3E}">
        <p14:creationId xmlns:p14="http://schemas.microsoft.com/office/powerpoint/2010/main" val="2426255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dirty="0">
                <a:solidFill>
                  <a:schemeClr val="bg1"/>
                </a:solidFill>
                <a:effectLst/>
                <a:latin typeface="Poppins" pitchFamily="2" charset="77"/>
              </a:rPr>
              <a:t>How to Develop a Successful Multigenerational Marketing Strategy</a:t>
            </a:r>
          </a:p>
        </p:txBody>
      </p:sp>
      <p:sp>
        <p:nvSpPr>
          <p:cNvPr id="4" name="Slide Number Placeholder 3"/>
          <p:cNvSpPr>
            <a:spLocks noGrp="1"/>
          </p:cNvSpPr>
          <p:nvPr>
            <p:ph type="sldNum" sz="quarter" idx="5"/>
          </p:nvPr>
        </p:nvSpPr>
        <p:spPr/>
        <p:txBody>
          <a:bodyPr/>
          <a:lstStyle/>
          <a:p>
            <a:fld id="{697F4A8D-0A3C-554A-AA5D-201387D9D37C}" type="slidenum">
              <a:rPr lang="en-US" smtClean="0"/>
              <a:t>14</a:t>
            </a:fld>
            <a:endParaRPr lang="en-US" dirty="0"/>
          </a:p>
        </p:txBody>
      </p:sp>
    </p:spTree>
    <p:extLst>
      <p:ext uri="{BB962C8B-B14F-4D97-AF65-F5344CB8AC3E}">
        <p14:creationId xmlns:p14="http://schemas.microsoft.com/office/powerpoint/2010/main" val="38732511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0000"/>
                </a:solidFill>
                <a:latin typeface="Calibri" panose="020F0502020204030204" pitchFamily="34" charset="0"/>
              </a:rPr>
              <a:t>Multigenerational marketing theory is based on two founding principles: (1) consumer needs change with life stages,  and (2) advertising campaigns targeting generational groups that reflect generational values may influence consumer behavior.</a:t>
            </a:r>
            <a:endParaRPr lang="en-US" dirty="0"/>
          </a:p>
        </p:txBody>
      </p:sp>
      <p:sp>
        <p:nvSpPr>
          <p:cNvPr id="4" name="Slide Number Placeholder 3"/>
          <p:cNvSpPr>
            <a:spLocks noGrp="1"/>
          </p:cNvSpPr>
          <p:nvPr>
            <p:ph type="sldNum" sz="quarter" idx="5"/>
          </p:nvPr>
        </p:nvSpPr>
        <p:spPr/>
        <p:txBody>
          <a:bodyPr/>
          <a:lstStyle/>
          <a:p>
            <a:fld id="{697F4A8D-0A3C-554A-AA5D-201387D9D37C}" type="slidenum">
              <a:rPr lang="en-US" smtClean="0"/>
              <a:t>15</a:t>
            </a:fld>
            <a:endParaRPr lang="en-US" dirty="0"/>
          </a:p>
        </p:txBody>
      </p:sp>
    </p:spTree>
    <p:extLst>
      <p:ext uri="{BB962C8B-B14F-4D97-AF65-F5344CB8AC3E}">
        <p14:creationId xmlns:p14="http://schemas.microsoft.com/office/powerpoint/2010/main" val="2305664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dirty="0">
                <a:solidFill>
                  <a:schemeClr val="bg1"/>
                </a:solidFill>
                <a:effectLst/>
                <a:latin typeface="Calibri" panose="020F0502020204030204" pitchFamily="34" charset="0"/>
                <a:cs typeface="Calibri" panose="020F0502020204030204" pitchFamily="34" charset="0"/>
              </a:rPr>
              <a:t>Incorporate generation-specific marketing strategies into your overall marketing strategy.</a:t>
            </a:r>
          </a:p>
          <a:p>
            <a:endParaRPr lang="en-US" dirty="0"/>
          </a:p>
        </p:txBody>
      </p:sp>
      <p:sp>
        <p:nvSpPr>
          <p:cNvPr id="4" name="Slide Number Placeholder 3"/>
          <p:cNvSpPr>
            <a:spLocks noGrp="1"/>
          </p:cNvSpPr>
          <p:nvPr>
            <p:ph type="sldNum" sz="quarter" idx="5"/>
          </p:nvPr>
        </p:nvSpPr>
        <p:spPr/>
        <p:txBody>
          <a:bodyPr/>
          <a:lstStyle/>
          <a:p>
            <a:fld id="{697F4A8D-0A3C-554A-AA5D-201387D9D37C}" type="slidenum">
              <a:rPr lang="en-US" smtClean="0"/>
              <a:t>16</a:t>
            </a:fld>
            <a:endParaRPr lang="en-US" dirty="0"/>
          </a:p>
        </p:txBody>
      </p:sp>
    </p:spTree>
    <p:extLst>
      <p:ext uri="{BB962C8B-B14F-4D97-AF65-F5344CB8AC3E}">
        <p14:creationId xmlns:p14="http://schemas.microsoft.com/office/powerpoint/2010/main" val="34239356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0000"/>
                </a:solidFill>
                <a:latin typeface="Calibri" panose="020F0502020204030204" pitchFamily="34" charset="0"/>
              </a:rPr>
              <a:t>Understand the backgrounds, characteristics, lifestyle preferences, priorities, and values of each generation identified within the target audience.</a:t>
            </a:r>
          </a:p>
          <a:p>
            <a:endParaRPr lang="en-US" sz="1200" dirty="0">
              <a:solidFill>
                <a:srgbClr val="000000"/>
              </a:solidFill>
              <a:latin typeface="Calibri" panose="020F0502020204030204" pitchFamily="34" charset="0"/>
            </a:endParaRPr>
          </a:p>
          <a:p>
            <a:r>
              <a:rPr lang="en-US" sz="1200" dirty="0">
                <a:solidFill>
                  <a:srgbClr val="000000"/>
                </a:solidFill>
                <a:latin typeface="Calibri" panose="020F0502020204030204" pitchFamily="34" charset="0"/>
              </a:rPr>
              <a:t>As appropriate, adjust marketing strategies accordingly. Recognize the different behavior of generations and use unique and targeted marketing approaches based on this uniqueness.</a:t>
            </a:r>
          </a:p>
          <a:p>
            <a:endParaRPr lang="en-US" sz="1200" dirty="0">
              <a:solidFill>
                <a:srgbClr val="000000"/>
              </a:solidFill>
              <a:latin typeface="Calibri" panose="020F0502020204030204" pitchFamily="34" charset="0"/>
            </a:endParaRPr>
          </a:p>
          <a:p>
            <a:r>
              <a:rPr lang="en-US" sz="1200" dirty="0">
                <a:solidFill>
                  <a:srgbClr val="000000"/>
                </a:solidFill>
                <a:latin typeface="Calibri" panose="020F0502020204030204" pitchFamily="34" charset="0"/>
              </a:rPr>
              <a:t> An example of this would be developing an influencer campaign to capture Gen Z and Millennial audiences, and a nostalgia-based campaign for Baby Boomers and Gen Xers. Additionally, organizations should pay attention to generational lifecycles. </a:t>
            </a:r>
          </a:p>
          <a:p>
            <a:endParaRPr lang="en-US" sz="1200" dirty="0">
              <a:solidFill>
                <a:srgbClr val="000000"/>
              </a:solidFill>
              <a:latin typeface="Calibri" panose="020F0502020204030204" pitchFamily="34" charset="0"/>
            </a:endParaRPr>
          </a:p>
          <a:p>
            <a:r>
              <a:rPr lang="en-US" sz="1200" dirty="0">
                <a:solidFill>
                  <a:srgbClr val="000000"/>
                </a:solidFill>
                <a:latin typeface="Calibri" panose="020F0502020204030204" pitchFamily="34" charset="0"/>
              </a:rPr>
              <a:t>The brands and purchases that Millennials prioritized ten years ago may not be what they prioritize right now - priorities change in response to life events.</a:t>
            </a:r>
            <a:endParaRPr lang="en-US" dirty="0"/>
          </a:p>
        </p:txBody>
      </p:sp>
      <p:sp>
        <p:nvSpPr>
          <p:cNvPr id="4" name="Slide Number Placeholder 3"/>
          <p:cNvSpPr>
            <a:spLocks noGrp="1"/>
          </p:cNvSpPr>
          <p:nvPr>
            <p:ph type="sldNum" sz="quarter" idx="5"/>
          </p:nvPr>
        </p:nvSpPr>
        <p:spPr/>
        <p:txBody>
          <a:bodyPr/>
          <a:lstStyle/>
          <a:p>
            <a:fld id="{697F4A8D-0A3C-554A-AA5D-201387D9D37C}" type="slidenum">
              <a:rPr lang="en-US" smtClean="0"/>
              <a:t>17</a:t>
            </a:fld>
            <a:endParaRPr lang="en-US" dirty="0"/>
          </a:p>
        </p:txBody>
      </p:sp>
    </p:spTree>
    <p:extLst>
      <p:ext uri="{BB962C8B-B14F-4D97-AF65-F5344CB8AC3E}">
        <p14:creationId xmlns:p14="http://schemas.microsoft.com/office/powerpoint/2010/main" val="7651152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dirty="0">
                <a:solidFill>
                  <a:schemeClr val="bg1"/>
                </a:solidFill>
                <a:effectLst/>
                <a:latin typeface="Calibri" panose="020F0502020204030204" pitchFamily="34" charset="0"/>
                <a:cs typeface="Calibri" panose="020F0502020204030204" pitchFamily="34" charset="0"/>
              </a:rPr>
              <a:t>Prioritize the development of brand-market relationships.</a:t>
            </a:r>
          </a:p>
          <a:p>
            <a:endParaRPr lang="en-US" dirty="0"/>
          </a:p>
        </p:txBody>
      </p:sp>
      <p:sp>
        <p:nvSpPr>
          <p:cNvPr id="4" name="Slide Number Placeholder 3"/>
          <p:cNvSpPr>
            <a:spLocks noGrp="1"/>
          </p:cNvSpPr>
          <p:nvPr>
            <p:ph type="sldNum" sz="quarter" idx="5"/>
          </p:nvPr>
        </p:nvSpPr>
        <p:spPr/>
        <p:txBody>
          <a:bodyPr/>
          <a:lstStyle/>
          <a:p>
            <a:fld id="{697F4A8D-0A3C-554A-AA5D-201387D9D37C}" type="slidenum">
              <a:rPr lang="en-US" smtClean="0"/>
              <a:t>18</a:t>
            </a:fld>
            <a:endParaRPr lang="en-US" dirty="0"/>
          </a:p>
        </p:txBody>
      </p:sp>
    </p:spTree>
    <p:extLst>
      <p:ext uri="{BB962C8B-B14F-4D97-AF65-F5344CB8AC3E}">
        <p14:creationId xmlns:p14="http://schemas.microsoft.com/office/powerpoint/2010/main" val="18393434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0000"/>
                </a:solidFill>
                <a:latin typeface="Calibri" panose="020F0502020204030204" pitchFamily="34" charset="0"/>
              </a:rPr>
              <a:t>Marketers also need to build relationships with each specific generation represented in their targeted audience or community. For example, each generation has preferred methods of communication and trusted sources of information that the marketer should understand and be using. It is the marketers’ (OUR) responsibility to know and understand their specific markets.</a:t>
            </a:r>
            <a:endParaRPr lang="en-US" dirty="0"/>
          </a:p>
        </p:txBody>
      </p:sp>
      <p:sp>
        <p:nvSpPr>
          <p:cNvPr id="4" name="Slide Number Placeholder 3"/>
          <p:cNvSpPr>
            <a:spLocks noGrp="1"/>
          </p:cNvSpPr>
          <p:nvPr>
            <p:ph type="sldNum" sz="quarter" idx="5"/>
          </p:nvPr>
        </p:nvSpPr>
        <p:spPr/>
        <p:txBody>
          <a:bodyPr/>
          <a:lstStyle/>
          <a:p>
            <a:fld id="{697F4A8D-0A3C-554A-AA5D-201387D9D37C}" type="slidenum">
              <a:rPr lang="en-US" smtClean="0"/>
              <a:t>19</a:t>
            </a:fld>
            <a:endParaRPr lang="en-US" dirty="0"/>
          </a:p>
        </p:txBody>
      </p:sp>
    </p:spTree>
    <p:extLst>
      <p:ext uri="{BB962C8B-B14F-4D97-AF65-F5344CB8AC3E}">
        <p14:creationId xmlns:p14="http://schemas.microsoft.com/office/powerpoint/2010/main" val="116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u="none" strike="noStrike" dirty="0">
                <a:solidFill>
                  <a:schemeClr val="bg1"/>
                </a:solidFill>
                <a:latin typeface="Calibri" panose="020F0502020204030204" pitchFamily="34" charset="0"/>
              </a:rPr>
              <a:t>NC AHEC is currently using Campaigner to market Professional, Continuing, and Online Education (PCO) via email: the past four years, NC AHEC, like many others, has seen an influx of learners from many different generations. (In large part due to COVID-19) </a:t>
            </a:r>
          </a:p>
          <a:p>
            <a:endParaRPr lang="en-US" sz="1200"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However, NC AHEC wants to tap into a younger client base without neglecting neglecting the mid-career audience. </a:t>
            </a:r>
          </a:p>
          <a:p>
            <a:endParaRPr lang="en-US" sz="1200" i="0" u="none" strike="noStrike"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The question that arises is: How can NC AHEC effectively tap into a multi-generational audience using social media and how do you design and maintain </a:t>
            </a:r>
            <a:r>
              <a:rPr lang="en-US" sz="1200" i="0" u="none" strike="noStrike" dirty="0">
                <a:solidFill>
                  <a:schemeClr val="bg1"/>
                </a:solidFill>
                <a:latin typeface="Calibri" panose="020F0502020204030204" pitchFamily="34" charset="0"/>
              </a:rPr>
              <a:t>strategic planning for </a:t>
            </a:r>
            <a:r>
              <a:rPr lang="en-US" sz="1200" dirty="0">
                <a:solidFill>
                  <a:schemeClr val="bg1"/>
                </a:solidFill>
                <a:latin typeface="Calibri" panose="020F0502020204030204" pitchFamily="34" charset="0"/>
              </a:rPr>
              <a:t>major </a:t>
            </a:r>
            <a:r>
              <a:rPr lang="en-US" sz="1200" i="0" u="none" strike="noStrike" dirty="0">
                <a:solidFill>
                  <a:schemeClr val="bg1"/>
                </a:solidFill>
                <a:latin typeface="Calibri" panose="020F0502020204030204" pitchFamily="34" charset="0"/>
              </a:rPr>
              <a:t>social channels?</a:t>
            </a:r>
          </a:p>
          <a:p>
            <a:endParaRPr lang="en-US" dirty="0"/>
          </a:p>
        </p:txBody>
      </p:sp>
      <p:sp>
        <p:nvSpPr>
          <p:cNvPr id="4" name="Slide Number Placeholder 3"/>
          <p:cNvSpPr>
            <a:spLocks noGrp="1"/>
          </p:cNvSpPr>
          <p:nvPr>
            <p:ph type="sldNum" sz="quarter" idx="5"/>
          </p:nvPr>
        </p:nvSpPr>
        <p:spPr/>
        <p:txBody>
          <a:bodyPr/>
          <a:lstStyle/>
          <a:p>
            <a:fld id="{697F4A8D-0A3C-554A-AA5D-201387D9D37C}" type="slidenum">
              <a:rPr lang="en-US" smtClean="0"/>
              <a:t>2</a:t>
            </a:fld>
            <a:endParaRPr lang="en-US" dirty="0"/>
          </a:p>
        </p:txBody>
      </p:sp>
    </p:spTree>
    <p:extLst>
      <p:ext uri="{BB962C8B-B14F-4D97-AF65-F5344CB8AC3E}">
        <p14:creationId xmlns:p14="http://schemas.microsoft.com/office/powerpoint/2010/main" val="40518758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dirty="0">
                <a:solidFill>
                  <a:schemeClr val="bg1"/>
                </a:solidFill>
                <a:effectLst/>
                <a:latin typeface="Calibri" panose="020F0502020204030204" pitchFamily="34" charset="0"/>
                <a:cs typeface="Calibri" panose="020F0502020204030204" pitchFamily="34" charset="0"/>
              </a:rPr>
              <a:t>Authentic marketing is effective for all generations.</a:t>
            </a:r>
          </a:p>
          <a:p>
            <a:endParaRPr lang="en-US" dirty="0"/>
          </a:p>
        </p:txBody>
      </p:sp>
      <p:sp>
        <p:nvSpPr>
          <p:cNvPr id="4" name="Slide Number Placeholder 3"/>
          <p:cNvSpPr>
            <a:spLocks noGrp="1"/>
          </p:cNvSpPr>
          <p:nvPr>
            <p:ph type="sldNum" sz="quarter" idx="5"/>
          </p:nvPr>
        </p:nvSpPr>
        <p:spPr/>
        <p:txBody>
          <a:bodyPr/>
          <a:lstStyle/>
          <a:p>
            <a:fld id="{697F4A8D-0A3C-554A-AA5D-201387D9D37C}" type="slidenum">
              <a:rPr lang="en-US" smtClean="0"/>
              <a:t>20</a:t>
            </a:fld>
            <a:endParaRPr lang="en-US" dirty="0"/>
          </a:p>
        </p:txBody>
      </p:sp>
    </p:spTree>
    <p:extLst>
      <p:ext uri="{BB962C8B-B14F-4D97-AF65-F5344CB8AC3E}">
        <p14:creationId xmlns:p14="http://schemas.microsoft.com/office/powerpoint/2010/main" val="19682831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0000"/>
                </a:solidFill>
                <a:latin typeface="Calibri" panose="020F0502020204030204" pitchFamily="34" charset="0"/>
              </a:rPr>
              <a:t>Marketing strategies that feel obtrusive and spammy are increasingly unpopular among all generations. Because of the internet, unethical firms can easily exploit target populations through deceptive digital marketing strategies. When designing a multigenerational marketing strategy, the firm should assess the authenticity of each part of the campaign. Successful marketing efforts invite the target audience to interact with the brand rather than intruding on their lives, inboxes, or social media feeds.</a:t>
            </a:r>
          </a:p>
          <a:p>
            <a:endParaRPr lang="en-US" sz="1200" dirty="0">
              <a:solidFill>
                <a:srgbClr val="000000"/>
              </a:solidFill>
              <a:latin typeface="Calibri" panose="020F0502020204030204" pitchFamily="34" charset="0"/>
            </a:endParaRPr>
          </a:p>
          <a:p>
            <a:r>
              <a:rPr lang="en-US" sz="1200" dirty="0">
                <a:solidFill>
                  <a:srgbClr val="000000"/>
                </a:solidFill>
                <a:latin typeface="Calibri" panose="020F0502020204030204" pitchFamily="34" charset="0"/>
              </a:rPr>
              <a:t>”Creepy Factor” </a:t>
            </a:r>
            <a:endParaRPr lang="en-US" dirty="0"/>
          </a:p>
        </p:txBody>
      </p:sp>
      <p:sp>
        <p:nvSpPr>
          <p:cNvPr id="4" name="Slide Number Placeholder 3"/>
          <p:cNvSpPr>
            <a:spLocks noGrp="1"/>
          </p:cNvSpPr>
          <p:nvPr>
            <p:ph type="sldNum" sz="quarter" idx="5"/>
          </p:nvPr>
        </p:nvSpPr>
        <p:spPr/>
        <p:txBody>
          <a:bodyPr/>
          <a:lstStyle/>
          <a:p>
            <a:fld id="{697F4A8D-0A3C-554A-AA5D-201387D9D37C}" type="slidenum">
              <a:rPr lang="en-US" smtClean="0"/>
              <a:t>21</a:t>
            </a:fld>
            <a:endParaRPr lang="en-US" dirty="0"/>
          </a:p>
        </p:txBody>
      </p:sp>
    </p:spTree>
    <p:extLst>
      <p:ext uri="{BB962C8B-B14F-4D97-AF65-F5344CB8AC3E}">
        <p14:creationId xmlns:p14="http://schemas.microsoft.com/office/powerpoint/2010/main" val="42102593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strike="noStrike" dirty="0">
                <a:solidFill>
                  <a:schemeClr val="bg1"/>
                </a:solidFill>
                <a:effectLst/>
                <a:latin typeface="Calibri" panose="020F0502020204030204" pitchFamily="34" charset="0"/>
                <a:cs typeface="Calibri" panose="020F0502020204030204" pitchFamily="34" charset="0"/>
              </a:rPr>
              <a:t>Social media should be a priority for all modern marketing strategies.</a:t>
            </a:r>
            <a:endParaRPr lang="en-US" dirty="0"/>
          </a:p>
        </p:txBody>
      </p:sp>
      <p:sp>
        <p:nvSpPr>
          <p:cNvPr id="4" name="Slide Number Placeholder 3"/>
          <p:cNvSpPr>
            <a:spLocks noGrp="1"/>
          </p:cNvSpPr>
          <p:nvPr>
            <p:ph type="sldNum" sz="quarter" idx="5"/>
          </p:nvPr>
        </p:nvSpPr>
        <p:spPr/>
        <p:txBody>
          <a:bodyPr/>
          <a:lstStyle/>
          <a:p>
            <a:fld id="{697F4A8D-0A3C-554A-AA5D-201387D9D37C}" type="slidenum">
              <a:rPr lang="en-US" smtClean="0"/>
              <a:t>22</a:t>
            </a:fld>
            <a:endParaRPr lang="en-US" dirty="0"/>
          </a:p>
        </p:txBody>
      </p:sp>
    </p:spTree>
    <p:extLst>
      <p:ext uri="{BB962C8B-B14F-4D97-AF65-F5344CB8AC3E}">
        <p14:creationId xmlns:p14="http://schemas.microsoft.com/office/powerpoint/2010/main" val="37319865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0000"/>
                </a:solidFill>
                <a:latin typeface="Calibri" panose="020F0502020204030204" pitchFamily="34" charset="0"/>
              </a:rPr>
              <a:t>Social media is utilized by Baby Boomers, Generation X, Millennials, and Generation Y; thus, social media will be included in any effective multigenerational marketing strategy. While generations are active on social media, each generational cohort uses social media platforms differently. Consider gearing your brand’s social media presence on each channel to one or two generational audiences, when appropriate. For example, Snapchat and Instagram may be best suited for Millennials and Gen Zers, while Facebook and LinkedIn may be better suited for Gen Xers and Baby Boomers due to usage patterns. Recognize that not only are the generations on different platforms, but also, they use social media in different ways - for different purposes. </a:t>
            </a:r>
            <a:endParaRPr lang="en-US" dirty="0"/>
          </a:p>
        </p:txBody>
      </p:sp>
      <p:sp>
        <p:nvSpPr>
          <p:cNvPr id="4" name="Slide Number Placeholder 3"/>
          <p:cNvSpPr>
            <a:spLocks noGrp="1"/>
          </p:cNvSpPr>
          <p:nvPr>
            <p:ph type="sldNum" sz="quarter" idx="5"/>
          </p:nvPr>
        </p:nvSpPr>
        <p:spPr/>
        <p:txBody>
          <a:bodyPr/>
          <a:lstStyle/>
          <a:p>
            <a:fld id="{697F4A8D-0A3C-554A-AA5D-201387D9D37C}" type="slidenum">
              <a:rPr lang="en-US" smtClean="0"/>
              <a:t>23</a:t>
            </a:fld>
            <a:endParaRPr lang="en-US" dirty="0"/>
          </a:p>
        </p:txBody>
      </p:sp>
    </p:spTree>
    <p:extLst>
      <p:ext uri="{BB962C8B-B14F-4D97-AF65-F5344CB8AC3E}">
        <p14:creationId xmlns:p14="http://schemas.microsoft.com/office/powerpoint/2010/main" val="2688158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dirty="0">
                <a:solidFill>
                  <a:schemeClr val="bg1"/>
                </a:solidFill>
                <a:effectLst/>
                <a:latin typeface="Calibri" panose="020F0502020204030204" pitchFamily="34" charset="0"/>
                <a:cs typeface="Calibri" panose="020F0502020204030204" pitchFamily="34" charset="0"/>
              </a:rPr>
              <a:t>New Social Media Trends </a:t>
            </a:r>
          </a:p>
          <a:p>
            <a:endParaRPr lang="en-US" dirty="0"/>
          </a:p>
        </p:txBody>
      </p:sp>
      <p:sp>
        <p:nvSpPr>
          <p:cNvPr id="4" name="Slide Number Placeholder 3"/>
          <p:cNvSpPr>
            <a:spLocks noGrp="1"/>
          </p:cNvSpPr>
          <p:nvPr>
            <p:ph type="sldNum" sz="quarter" idx="5"/>
          </p:nvPr>
        </p:nvSpPr>
        <p:spPr/>
        <p:txBody>
          <a:bodyPr/>
          <a:lstStyle/>
          <a:p>
            <a:fld id="{697F4A8D-0A3C-554A-AA5D-201387D9D37C}" type="slidenum">
              <a:rPr lang="en-US" smtClean="0"/>
              <a:t>24</a:t>
            </a:fld>
            <a:endParaRPr lang="en-US" dirty="0"/>
          </a:p>
        </p:txBody>
      </p:sp>
    </p:spTree>
    <p:extLst>
      <p:ext uri="{BB962C8B-B14F-4D97-AF65-F5344CB8AC3E}">
        <p14:creationId xmlns:p14="http://schemas.microsoft.com/office/powerpoint/2010/main" val="35711413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000000"/>
                </a:solidFill>
                <a:effectLst/>
                <a:latin typeface="Poppins" pitchFamily="2" charset="77"/>
              </a:rPr>
              <a:t>While creative copy and beautiful images have their place, video content is becoming increasingly popular among social media users. One of the keys to marketing success in 2022 will be short movies that rapidly capture attention, offer a well-crafted message, and urge user action. Videos are no longer limited to YouTube. Skilled communications and marketing specialists will incorporate video material, as well as online, e-newsletter, and social media ad content, into a multi-channel social media strategy. Video facilitates audience engagement by engaging many senses and offering both spoken and nonverbal communication. Remember to analyze content accessibility and take efforts to improve 508 compliance by using closed captioning and transcript options when using video content.</a:t>
            </a:r>
          </a:p>
          <a:p>
            <a:endParaRPr lang="en-US" b="0" i="0" u="none" strike="noStrike" dirty="0">
              <a:solidFill>
                <a:srgbClr val="000000"/>
              </a:solidFill>
              <a:effectLst/>
              <a:latin typeface="Poppins" pitchFamily="2" charset="77"/>
            </a:endParaRPr>
          </a:p>
          <a:p>
            <a:r>
              <a:rPr lang="en-US" b="0" i="0" u="none" strike="noStrike" dirty="0">
                <a:solidFill>
                  <a:srgbClr val="000000"/>
                </a:solidFill>
                <a:effectLst/>
                <a:latin typeface="Poppins" pitchFamily="2" charset="77"/>
              </a:rPr>
              <a:t>For years, the trend in marketing has been to shorten the duration of advertising content. We moved from 15-minute TED Talks to TikToks in 15 seconds. While average attention spans have been claimed to have decreased in recent years, long-form material, such as mini-documentaries and instructive blogs, continues to be popular (and valuable!) in terms of successful marketing content. When consumers come upon a fascinating post about a brand or organization they are unfamiliar with, they look for additional information. Short-form, attention-grabbing marketing content can be supplemented by longer-form, instructive content made available to interested parties. As visitors proceed from the window display (short-form content) to examining the wares inside the figurative store, such synergy between short-form and long-form content might assist a sort of sales funnel (long-form content). Organizations that only create short-form content miss out on great possibilities to establish relationships and attract brand ambassadors. Organizational leaders should prioritize the creation of high-quality long-form content in 2022.</a:t>
            </a:r>
          </a:p>
          <a:p>
            <a:endParaRPr lang="en-US" b="0" i="0" u="none" strike="noStrike" dirty="0">
              <a:solidFill>
                <a:srgbClr val="000000"/>
              </a:solidFill>
              <a:effectLst/>
              <a:latin typeface="Poppins" pitchFamily="2" charset="77"/>
            </a:endParaRPr>
          </a:p>
          <a:p>
            <a:r>
              <a:rPr lang="en-US" b="0" i="0" u="none" strike="noStrike" dirty="0">
                <a:solidFill>
                  <a:srgbClr val="000000"/>
                </a:solidFill>
                <a:effectLst/>
                <a:latin typeface="Poppins" pitchFamily="2" charset="77"/>
              </a:rPr>
              <a:t>Too often, busy marketers will share the same information across various social media sites. When various platforms have diverse audiences and features, cross-posting might reduce content returns while also harming perceptions of the organization's capabilities and value. Cross-posting the same material across various social media platforms saves time; but, smart marketers will set aside enough time and resources to generate platform-specific social media content. What works well on one platform may not work well on another.</a:t>
            </a:r>
          </a:p>
          <a:p>
            <a:endParaRPr lang="en-US" dirty="0"/>
          </a:p>
        </p:txBody>
      </p:sp>
      <p:sp>
        <p:nvSpPr>
          <p:cNvPr id="4" name="Slide Number Placeholder 3"/>
          <p:cNvSpPr>
            <a:spLocks noGrp="1"/>
          </p:cNvSpPr>
          <p:nvPr>
            <p:ph type="sldNum" sz="quarter" idx="5"/>
          </p:nvPr>
        </p:nvSpPr>
        <p:spPr/>
        <p:txBody>
          <a:bodyPr/>
          <a:lstStyle/>
          <a:p>
            <a:fld id="{697F4A8D-0A3C-554A-AA5D-201387D9D37C}" type="slidenum">
              <a:rPr lang="en-US" smtClean="0"/>
              <a:t>25</a:t>
            </a:fld>
            <a:endParaRPr lang="en-US" dirty="0"/>
          </a:p>
        </p:txBody>
      </p:sp>
    </p:spTree>
    <p:extLst>
      <p:ext uri="{BB962C8B-B14F-4D97-AF65-F5344CB8AC3E}">
        <p14:creationId xmlns:p14="http://schemas.microsoft.com/office/powerpoint/2010/main" val="29093347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dirty="0">
                <a:solidFill>
                  <a:schemeClr val="bg1"/>
                </a:solidFill>
                <a:effectLst/>
                <a:latin typeface="Calibri" panose="020F0502020204030204" pitchFamily="34" charset="0"/>
                <a:cs typeface="Calibri" panose="020F0502020204030204" pitchFamily="34" charset="0"/>
              </a:rPr>
              <a:t>What </a:t>
            </a:r>
            <a:r>
              <a:rPr lang="en-US" sz="1200" u="none" strike="noStrike" dirty="0">
                <a:solidFill>
                  <a:srgbClr val="FF0000"/>
                </a:solidFill>
                <a:effectLst/>
                <a:latin typeface="Calibri" panose="020F0502020204030204" pitchFamily="34" charset="0"/>
                <a:cs typeface="Calibri" panose="020F0502020204030204" pitchFamily="34" charset="0"/>
              </a:rPr>
              <a:t>Not</a:t>
            </a:r>
            <a:r>
              <a:rPr lang="en-US" sz="1200" u="none" strike="noStrike" dirty="0">
                <a:solidFill>
                  <a:schemeClr val="bg1"/>
                </a:solidFill>
                <a:effectLst/>
                <a:latin typeface="Calibri" panose="020F0502020204030204" pitchFamily="34" charset="0"/>
                <a:cs typeface="Calibri" panose="020F0502020204030204" pitchFamily="34" charset="0"/>
              </a:rPr>
              <a:t> To Do When Marketing to Multigenerational Audiences</a:t>
            </a:r>
          </a:p>
          <a:p>
            <a:endParaRPr lang="en-US" dirty="0"/>
          </a:p>
        </p:txBody>
      </p:sp>
      <p:sp>
        <p:nvSpPr>
          <p:cNvPr id="4" name="Slide Number Placeholder 3"/>
          <p:cNvSpPr>
            <a:spLocks noGrp="1"/>
          </p:cNvSpPr>
          <p:nvPr>
            <p:ph type="sldNum" sz="quarter" idx="5"/>
          </p:nvPr>
        </p:nvSpPr>
        <p:spPr/>
        <p:txBody>
          <a:bodyPr/>
          <a:lstStyle/>
          <a:p>
            <a:fld id="{697F4A8D-0A3C-554A-AA5D-201387D9D37C}" type="slidenum">
              <a:rPr lang="en-US" smtClean="0"/>
              <a:t>26</a:t>
            </a:fld>
            <a:endParaRPr lang="en-US" dirty="0"/>
          </a:p>
        </p:txBody>
      </p:sp>
    </p:spTree>
    <p:extLst>
      <p:ext uri="{BB962C8B-B14F-4D97-AF65-F5344CB8AC3E}">
        <p14:creationId xmlns:p14="http://schemas.microsoft.com/office/powerpoint/2010/main" val="5321567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u="none" strike="noStrike" dirty="0">
                <a:solidFill>
                  <a:srgbClr val="000000"/>
                </a:solidFill>
                <a:effectLst/>
                <a:latin typeface="Poppins" pitchFamily="2" charset="77"/>
              </a:rPr>
              <a:t>Segments exist within generational cohorts, suck as “yuppies” and “hipsters.”</a:t>
            </a:r>
          </a:p>
          <a:p>
            <a:pPr algn="l">
              <a:buFont typeface="Arial" panose="020B0604020202020204" pitchFamily="34" charset="0"/>
              <a:buChar char="•"/>
            </a:pPr>
            <a:r>
              <a:rPr lang="en-US" b="0" i="0" u="none" strike="noStrike" dirty="0">
                <a:solidFill>
                  <a:srgbClr val="000000"/>
                </a:solidFill>
                <a:effectLst/>
                <a:latin typeface="Poppins" pitchFamily="2" charset="77"/>
              </a:rPr>
              <a:t>Customized all marketing strategies to your specific target audience and their demonstrated consumer behavior.</a:t>
            </a:r>
          </a:p>
        </p:txBody>
      </p:sp>
      <p:sp>
        <p:nvSpPr>
          <p:cNvPr id="4" name="Slide Number Placeholder 3"/>
          <p:cNvSpPr>
            <a:spLocks noGrp="1"/>
          </p:cNvSpPr>
          <p:nvPr>
            <p:ph type="sldNum" sz="quarter" idx="5"/>
          </p:nvPr>
        </p:nvSpPr>
        <p:spPr/>
        <p:txBody>
          <a:bodyPr/>
          <a:lstStyle/>
          <a:p>
            <a:fld id="{697F4A8D-0A3C-554A-AA5D-201387D9D37C}" type="slidenum">
              <a:rPr lang="en-US" smtClean="0"/>
              <a:t>27</a:t>
            </a:fld>
            <a:endParaRPr lang="en-US" dirty="0"/>
          </a:p>
        </p:txBody>
      </p:sp>
    </p:spTree>
    <p:extLst>
      <p:ext uri="{BB962C8B-B14F-4D97-AF65-F5344CB8AC3E}">
        <p14:creationId xmlns:p14="http://schemas.microsoft.com/office/powerpoint/2010/main" val="23598065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u="none" strike="noStrike" dirty="0">
                <a:solidFill>
                  <a:srgbClr val="000000"/>
                </a:solidFill>
                <a:effectLst/>
                <a:latin typeface="Poppins" pitchFamily="2" charset="77"/>
              </a:rPr>
              <a:t>Baby Boomers are actually observed as being more price-conscious than Millennials, who earn, on average,  less than Baby Boomers.</a:t>
            </a:r>
          </a:p>
        </p:txBody>
      </p:sp>
      <p:sp>
        <p:nvSpPr>
          <p:cNvPr id="4" name="Slide Number Placeholder 3"/>
          <p:cNvSpPr>
            <a:spLocks noGrp="1"/>
          </p:cNvSpPr>
          <p:nvPr>
            <p:ph type="sldNum" sz="quarter" idx="5"/>
          </p:nvPr>
        </p:nvSpPr>
        <p:spPr/>
        <p:txBody>
          <a:bodyPr/>
          <a:lstStyle/>
          <a:p>
            <a:fld id="{697F4A8D-0A3C-554A-AA5D-201387D9D37C}" type="slidenum">
              <a:rPr lang="en-US" smtClean="0"/>
              <a:t>28</a:t>
            </a:fld>
            <a:endParaRPr lang="en-US" dirty="0"/>
          </a:p>
        </p:txBody>
      </p:sp>
    </p:spTree>
    <p:extLst>
      <p:ext uri="{BB962C8B-B14F-4D97-AF65-F5344CB8AC3E}">
        <p14:creationId xmlns:p14="http://schemas.microsoft.com/office/powerpoint/2010/main" val="3704972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u="none" strike="noStrike" dirty="0">
                <a:solidFill>
                  <a:srgbClr val="000000"/>
                </a:solidFill>
                <a:effectLst/>
                <a:latin typeface="Poppins" pitchFamily="2" charset="77"/>
              </a:rPr>
              <a:t>Baby Boomers are currently the fastest-growing segment of Facebook users.</a:t>
            </a:r>
          </a:p>
          <a:p>
            <a:pPr algn="l">
              <a:buFont typeface="Arial" panose="020B0604020202020204" pitchFamily="34" charset="0"/>
              <a:buChar char="•"/>
            </a:pPr>
            <a:r>
              <a:rPr lang="en-US" b="0" i="0" u="none" strike="noStrike" dirty="0">
                <a:solidFill>
                  <a:srgbClr val="000000"/>
                </a:solidFill>
                <a:effectLst/>
                <a:latin typeface="Poppins" pitchFamily="2" charset="77"/>
              </a:rPr>
              <a:t>Traditional marketing tactics, such as direct mail and radio, are increasingly successful with Gen Xers. </a:t>
            </a:r>
          </a:p>
        </p:txBody>
      </p:sp>
      <p:sp>
        <p:nvSpPr>
          <p:cNvPr id="4" name="Slide Number Placeholder 3"/>
          <p:cNvSpPr>
            <a:spLocks noGrp="1"/>
          </p:cNvSpPr>
          <p:nvPr>
            <p:ph type="sldNum" sz="quarter" idx="5"/>
          </p:nvPr>
        </p:nvSpPr>
        <p:spPr/>
        <p:txBody>
          <a:bodyPr/>
          <a:lstStyle/>
          <a:p>
            <a:fld id="{697F4A8D-0A3C-554A-AA5D-201387D9D37C}" type="slidenum">
              <a:rPr lang="en-US" smtClean="0"/>
              <a:t>29</a:t>
            </a:fld>
            <a:endParaRPr lang="en-US" dirty="0"/>
          </a:p>
        </p:txBody>
      </p:sp>
    </p:spTree>
    <p:extLst>
      <p:ext uri="{BB962C8B-B14F-4D97-AF65-F5344CB8AC3E}">
        <p14:creationId xmlns:p14="http://schemas.microsoft.com/office/powerpoint/2010/main" val="1844416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dirty="0"/>
              <a:t>Six Living Generations in America</a:t>
            </a:r>
          </a:p>
          <a:p>
            <a:pPr>
              <a:spcAft>
                <a:spcPts val="600"/>
              </a:spcAft>
            </a:pPr>
            <a:endParaRPr lang="en-US" sz="1200" spc="-100" dirty="0">
              <a:solidFill>
                <a:schemeClr val="tx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697F4A8D-0A3C-554A-AA5D-201387D9D37C}" type="slidenum">
              <a:rPr lang="en-US" smtClean="0"/>
              <a:t>3</a:t>
            </a:fld>
            <a:endParaRPr lang="en-US" dirty="0"/>
          </a:p>
        </p:txBody>
      </p:sp>
    </p:spTree>
    <p:extLst>
      <p:ext uri="{BB962C8B-B14F-4D97-AF65-F5344CB8AC3E}">
        <p14:creationId xmlns:p14="http://schemas.microsoft.com/office/powerpoint/2010/main" val="9441752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Now?</a:t>
            </a:r>
          </a:p>
        </p:txBody>
      </p:sp>
      <p:sp>
        <p:nvSpPr>
          <p:cNvPr id="4" name="Slide Number Placeholder 3"/>
          <p:cNvSpPr>
            <a:spLocks noGrp="1"/>
          </p:cNvSpPr>
          <p:nvPr>
            <p:ph type="sldNum" sz="quarter" idx="5"/>
          </p:nvPr>
        </p:nvSpPr>
        <p:spPr/>
        <p:txBody>
          <a:bodyPr/>
          <a:lstStyle/>
          <a:p>
            <a:fld id="{697F4A8D-0A3C-554A-AA5D-201387D9D37C}" type="slidenum">
              <a:rPr lang="en-US" smtClean="0"/>
              <a:t>30</a:t>
            </a:fld>
            <a:endParaRPr lang="en-US" dirty="0"/>
          </a:p>
        </p:txBody>
      </p:sp>
    </p:spTree>
    <p:extLst>
      <p:ext uri="{BB962C8B-B14F-4D97-AF65-F5344CB8AC3E}">
        <p14:creationId xmlns:p14="http://schemas.microsoft.com/office/powerpoint/2010/main" val="1204506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Strategic Planning in four stages (Strategic Development, Develop Capabilities, Engagement, Learning).</a:t>
            </a:r>
          </a:p>
        </p:txBody>
      </p:sp>
      <p:sp>
        <p:nvSpPr>
          <p:cNvPr id="4" name="Slide Number Placeholder 3"/>
          <p:cNvSpPr>
            <a:spLocks noGrp="1"/>
          </p:cNvSpPr>
          <p:nvPr>
            <p:ph type="sldNum" sz="quarter" idx="5"/>
          </p:nvPr>
        </p:nvSpPr>
        <p:spPr/>
        <p:txBody>
          <a:bodyPr/>
          <a:lstStyle/>
          <a:p>
            <a:fld id="{697F4A8D-0A3C-554A-AA5D-201387D9D37C}" type="slidenum">
              <a:rPr lang="en-US" smtClean="0"/>
              <a:t>31</a:t>
            </a:fld>
            <a:endParaRPr lang="en-US" dirty="0"/>
          </a:p>
        </p:txBody>
      </p:sp>
    </p:spTree>
    <p:extLst>
      <p:ext uri="{BB962C8B-B14F-4D97-AF65-F5344CB8AC3E}">
        <p14:creationId xmlns:p14="http://schemas.microsoft.com/office/powerpoint/2010/main" val="7903457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200" b="1" i="0" u="none" strike="noStrike" dirty="0">
                <a:solidFill>
                  <a:schemeClr val="bg1"/>
                </a:solidFill>
                <a:latin typeface="Calibri" panose="020F0502020204030204" pitchFamily="34" charset="0"/>
              </a:rPr>
              <a:t>Improve</a:t>
            </a:r>
            <a:r>
              <a:rPr lang="en-US" sz="1200" i="0" u="none" strike="noStrike" dirty="0">
                <a:solidFill>
                  <a:schemeClr val="bg1"/>
                </a:solidFill>
                <a:latin typeface="Calibri" panose="020F0502020204030204" pitchFamily="34" charset="0"/>
              </a:rPr>
              <a:t> customer engagement</a:t>
            </a:r>
          </a:p>
          <a:p>
            <a:pPr marL="342900" indent="-342900">
              <a:buFont typeface="Arial" panose="020B0604020202020204" pitchFamily="34" charset="0"/>
              <a:buChar char="•"/>
            </a:pPr>
            <a:r>
              <a:rPr lang="en-US" sz="1200" b="1" i="0" u="none" strike="noStrike" dirty="0">
                <a:solidFill>
                  <a:schemeClr val="bg1"/>
                </a:solidFill>
                <a:latin typeface="Calibri" panose="020F0502020204030204" pitchFamily="34" charset="0"/>
              </a:rPr>
              <a:t>Enhance</a:t>
            </a:r>
            <a:r>
              <a:rPr lang="en-US" sz="1200" i="0" u="none" strike="noStrike" dirty="0">
                <a:solidFill>
                  <a:schemeClr val="bg1"/>
                </a:solidFill>
                <a:latin typeface="Calibri" panose="020F0502020204030204" pitchFamily="34" charset="0"/>
              </a:rPr>
              <a:t> brand and reputation management</a:t>
            </a:r>
          </a:p>
          <a:p>
            <a:pPr marL="342900" indent="-342900">
              <a:buFont typeface="Arial" panose="020B0604020202020204" pitchFamily="34" charset="0"/>
              <a:buChar char="•"/>
            </a:pPr>
            <a:r>
              <a:rPr lang="en-US" sz="1200" b="1" i="0" u="none" strike="noStrike" dirty="0">
                <a:solidFill>
                  <a:schemeClr val="bg1"/>
                </a:solidFill>
                <a:latin typeface="Calibri" panose="020F0502020204030204" pitchFamily="34" charset="0"/>
              </a:rPr>
              <a:t>Accelerate</a:t>
            </a:r>
            <a:r>
              <a:rPr lang="en-US" sz="1200" i="0" u="none" strike="noStrike" dirty="0">
                <a:solidFill>
                  <a:schemeClr val="bg1"/>
                </a:solidFill>
                <a:latin typeface="Calibri" panose="020F0502020204030204" pitchFamily="34" charset="0"/>
              </a:rPr>
              <a:t> </a:t>
            </a:r>
            <a:r>
              <a:rPr lang="en-US" sz="1200" dirty="0">
                <a:solidFill>
                  <a:schemeClr val="bg1"/>
                </a:solidFill>
                <a:latin typeface="Calibri" panose="020F0502020204030204" pitchFamily="34" charset="0"/>
              </a:rPr>
              <a:t>c</a:t>
            </a:r>
            <a:r>
              <a:rPr lang="en-US" sz="1200" i="0" u="none" strike="noStrike" dirty="0">
                <a:solidFill>
                  <a:schemeClr val="bg1"/>
                </a:solidFill>
                <a:latin typeface="Calibri" panose="020F0502020204030204" pitchFamily="34" charset="0"/>
              </a:rPr>
              <a:t>ustomer driven innovation</a:t>
            </a:r>
            <a:endParaRPr lang="en-US" sz="1200" dirty="0">
              <a:solidFill>
                <a:schemeClr val="bg1"/>
              </a:solidFill>
              <a:latin typeface="Calibri" panose="020F0502020204030204" pitchFamily="34" charset="0"/>
            </a:endParaRPr>
          </a:p>
          <a:p>
            <a:pPr marL="342900" indent="-342900">
              <a:buFont typeface="Arial" panose="020B0604020202020204" pitchFamily="34" charset="0"/>
              <a:buChar char="•"/>
            </a:pPr>
            <a:r>
              <a:rPr lang="en-US" sz="1200" b="1" i="0" u="none" strike="noStrike" dirty="0">
                <a:solidFill>
                  <a:schemeClr val="bg1"/>
                </a:solidFill>
                <a:latin typeface="Calibri" panose="020F0502020204030204" pitchFamily="34" charset="0"/>
              </a:rPr>
              <a:t>Attract</a:t>
            </a:r>
            <a:r>
              <a:rPr lang="en-US" sz="1200" i="0" u="none" strike="noStrike" dirty="0">
                <a:solidFill>
                  <a:schemeClr val="bg1"/>
                </a:solidFill>
                <a:latin typeface="Calibri" panose="020F0502020204030204" pitchFamily="34" charset="0"/>
              </a:rPr>
              <a:t> talented employees</a:t>
            </a:r>
          </a:p>
          <a:p>
            <a:pPr marL="342900" indent="-342900">
              <a:buFont typeface="Arial" panose="020B0604020202020204" pitchFamily="34" charset="0"/>
              <a:buChar char="•"/>
            </a:pPr>
            <a:r>
              <a:rPr lang="en-US" sz="1200" b="1" i="0" u="none" strike="noStrike" dirty="0">
                <a:solidFill>
                  <a:schemeClr val="bg1"/>
                </a:solidFill>
                <a:latin typeface="Calibri" panose="020F0502020204030204" pitchFamily="34" charset="0"/>
              </a:rPr>
              <a:t>Increase</a:t>
            </a:r>
            <a:r>
              <a:rPr lang="en-US" sz="1200" i="0" u="none" strike="noStrike" dirty="0">
                <a:solidFill>
                  <a:schemeClr val="bg1"/>
                </a:solidFill>
                <a:latin typeface="Calibri" panose="020F0502020204030204" pitchFamily="34" charset="0"/>
              </a:rPr>
              <a:t> sales</a:t>
            </a:r>
          </a:p>
          <a:p>
            <a:endParaRPr lang="en-US" dirty="0"/>
          </a:p>
        </p:txBody>
      </p:sp>
      <p:sp>
        <p:nvSpPr>
          <p:cNvPr id="4" name="Slide Number Placeholder 3"/>
          <p:cNvSpPr>
            <a:spLocks noGrp="1"/>
          </p:cNvSpPr>
          <p:nvPr>
            <p:ph type="sldNum" sz="quarter" idx="5"/>
          </p:nvPr>
        </p:nvSpPr>
        <p:spPr/>
        <p:txBody>
          <a:bodyPr/>
          <a:lstStyle/>
          <a:p>
            <a:fld id="{697F4A8D-0A3C-554A-AA5D-201387D9D37C}" type="slidenum">
              <a:rPr lang="en-US" smtClean="0"/>
              <a:t>32</a:t>
            </a:fld>
            <a:endParaRPr lang="en-US" dirty="0"/>
          </a:p>
        </p:txBody>
      </p:sp>
    </p:spTree>
    <p:extLst>
      <p:ext uri="{BB962C8B-B14F-4D97-AF65-F5344CB8AC3E}">
        <p14:creationId xmlns:p14="http://schemas.microsoft.com/office/powerpoint/2010/main" val="5569704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200" b="1" i="0" u="none" strike="noStrike" dirty="0">
                <a:solidFill>
                  <a:schemeClr val="bg1"/>
                </a:solidFill>
                <a:latin typeface="Calibri" panose="020F0502020204030204" pitchFamily="34" charset="0"/>
              </a:rPr>
              <a:t>Identify</a:t>
            </a:r>
            <a:r>
              <a:rPr lang="en-US" sz="1200" i="0" u="none" strike="noStrike" dirty="0">
                <a:solidFill>
                  <a:schemeClr val="bg1"/>
                </a:solidFill>
                <a:latin typeface="Calibri" panose="020F0502020204030204" pitchFamily="34" charset="0"/>
              </a:rPr>
              <a:t> opportunities</a:t>
            </a:r>
          </a:p>
          <a:p>
            <a:pPr marL="342900" indent="-342900">
              <a:buFont typeface="Arial" panose="020B0604020202020204" pitchFamily="34" charset="0"/>
              <a:buChar char="•"/>
            </a:pPr>
            <a:r>
              <a:rPr lang="en-US" sz="1200" b="1" i="0" u="none" strike="noStrike" dirty="0">
                <a:solidFill>
                  <a:schemeClr val="bg1"/>
                </a:solidFill>
                <a:latin typeface="Calibri" panose="020F0502020204030204" pitchFamily="34" charset="0"/>
              </a:rPr>
              <a:t>Understand</a:t>
            </a:r>
            <a:r>
              <a:rPr lang="en-US" sz="1200" i="0" u="none" strike="noStrike" dirty="0">
                <a:solidFill>
                  <a:schemeClr val="bg1"/>
                </a:solidFill>
                <a:latin typeface="Calibri" panose="020F0502020204030204" pitchFamily="34" charset="0"/>
              </a:rPr>
              <a:t> risks</a:t>
            </a:r>
          </a:p>
          <a:p>
            <a:pPr marL="342900" indent="-342900">
              <a:buFont typeface="Arial" panose="020B0604020202020204" pitchFamily="34" charset="0"/>
              <a:buChar char="•"/>
            </a:pPr>
            <a:r>
              <a:rPr lang="en-US" sz="1200" b="1" i="0" u="none" strike="noStrike" dirty="0">
                <a:solidFill>
                  <a:schemeClr val="bg1"/>
                </a:solidFill>
                <a:latin typeface="Calibri" panose="020F0502020204030204" pitchFamily="34" charset="0"/>
              </a:rPr>
              <a:t>Clarify</a:t>
            </a:r>
            <a:r>
              <a:rPr lang="en-US" sz="1200" i="0" u="none" strike="noStrike" dirty="0">
                <a:solidFill>
                  <a:schemeClr val="bg1"/>
                </a:solidFill>
                <a:latin typeface="Calibri" panose="020F0502020204030204" pitchFamily="34" charset="0"/>
              </a:rPr>
              <a:t> </a:t>
            </a:r>
            <a:r>
              <a:rPr lang="en-US" sz="1200" dirty="0">
                <a:solidFill>
                  <a:schemeClr val="bg1"/>
                </a:solidFill>
                <a:latin typeface="Calibri" panose="020F0502020204030204" pitchFamily="34" charset="0"/>
              </a:rPr>
              <a:t>r</a:t>
            </a:r>
            <a:r>
              <a:rPr lang="en-US" sz="1200" i="0" u="none" strike="noStrike" dirty="0">
                <a:solidFill>
                  <a:schemeClr val="bg1"/>
                </a:solidFill>
                <a:latin typeface="Calibri" panose="020F0502020204030204" pitchFamily="34" charset="0"/>
              </a:rPr>
              <a:t>isks of not engaging</a:t>
            </a:r>
            <a:endParaRPr lang="en-US" sz="1200" dirty="0">
              <a:solidFill>
                <a:schemeClr val="bg1"/>
              </a:solidFill>
              <a:latin typeface="Calibri" panose="020F0502020204030204" pitchFamily="34" charset="0"/>
            </a:endParaRPr>
          </a:p>
          <a:p>
            <a:pPr marL="342900" indent="-342900">
              <a:buFont typeface="Arial" panose="020B0604020202020204" pitchFamily="34" charset="0"/>
              <a:buChar char="•"/>
            </a:pPr>
            <a:r>
              <a:rPr lang="en-US" sz="1200" b="1" i="0" u="none" strike="noStrike" dirty="0">
                <a:solidFill>
                  <a:schemeClr val="bg1"/>
                </a:solidFill>
                <a:latin typeface="Calibri" panose="020F0502020204030204" pitchFamily="34" charset="0"/>
              </a:rPr>
              <a:t>Set</a:t>
            </a:r>
            <a:r>
              <a:rPr lang="en-US" sz="1200" i="0" u="none" strike="noStrike" dirty="0">
                <a:solidFill>
                  <a:schemeClr val="bg1"/>
                </a:solidFill>
                <a:latin typeface="Calibri" panose="020F0502020204030204" pitchFamily="34" charset="0"/>
              </a:rPr>
              <a:t> clear social media practices</a:t>
            </a:r>
          </a:p>
          <a:p>
            <a:pPr marL="342900" indent="-342900">
              <a:buFont typeface="Arial" panose="020B0604020202020204" pitchFamily="34" charset="0"/>
              <a:buChar char="•"/>
            </a:pPr>
            <a:r>
              <a:rPr lang="en-US" sz="1200" b="1" i="0" u="none" strike="noStrike" dirty="0">
                <a:solidFill>
                  <a:schemeClr val="bg1"/>
                </a:solidFill>
                <a:latin typeface="Calibri" panose="020F0502020204030204" pitchFamily="34" charset="0"/>
              </a:rPr>
              <a:t>Communicate</a:t>
            </a:r>
            <a:r>
              <a:rPr lang="en-US" sz="1200" i="0" u="none" strike="noStrike" dirty="0">
                <a:solidFill>
                  <a:schemeClr val="bg1"/>
                </a:solidFill>
                <a:latin typeface="Calibri" panose="020F0502020204030204" pitchFamily="34" charset="0"/>
              </a:rPr>
              <a:t> policies internally</a:t>
            </a:r>
          </a:p>
          <a:p>
            <a:endParaRPr lang="en-US" dirty="0"/>
          </a:p>
        </p:txBody>
      </p:sp>
      <p:sp>
        <p:nvSpPr>
          <p:cNvPr id="4" name="Slide Number Placeholder 3"/>
          <p:cNvSpPr>
            <a:spLocks noGrp="1"/>
          </p:cNvSpPr>
          <p:nvPr>
            <p:ph type="sldNum" sz="quarter" idx="5"/>
          </p:nvPr>
        </p:nvSpPr>
        <p:spPr/>
        <p:txBody>
          <a:bodyPr/>
          <a:lstStyle/>
          <a:p>
            <a:fld id="{697F4A8D-0A3C-554A-AA5D-201387D9D37C}" type="slidenum">
              <a:rPr lang="en-US" smtClean="0"/>
              <a:t>33</a:t>
            </a:fld>
            <a:endParaRPr lang="en-US" dirty="0"/>
          </a:p>
        </p:txBody>
      </p:sp>
    </p:spTree>
    <p:extLst>
      <p:ext uri="{BB962C8B-B14F-4D97-AF65-F5344CB8AC3E}">
        <p14:creationId xmlns:p14="http://schemas.microsoft.com/office/powerpoint/2010/main" val="30945314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200" b="1" i="0" u="none" strike="noStrike" dirty="0">
                <a:solidFill>
                  <a:schemeClr val="bg1"/>
                </a:solidFill>
                <a:latin typeface="Calibri" panose="020F0502020204030204" pitchFamily="34" charset="0"/>
              </a:rPr>
              <a:t>Define</a:t>
            </a:r>
            <a:r>
              <a:rPr lang="en-US" sz="1200" i="0" u="none" strike="noStrike" dirty="0">
                <a:solidFill>
                  <a:schemeClr val="bg1"/>
                </a:solidFill>
                <a:latin typeface="Calibri" panose="020F0502020204030204" pitchFamily="34" charset="0"/>
              </a:rPr>
              <a:t> first and subsequent phases</a:t>
            </a:r>
          </a:p>
          <a:p>
            <a:pPr marL="342900" indent="-342900">
              <a:buFont typeface="Arial" panose="020B0604020202020204" pitchFamily="34" charset="0"/>
              <a:buChar char="•"/>
            </a:pPr>
            <a:r>
              <a:rPr lang="en-US" sz="1200" b="1" i="0" u="none" strike="noStrike" dirty="0">
                <a:solidFill>
                  <a:schemeClr val="bg1"/>
                </a:solidFill>
                <a:latin typeface="Calibri" panose="020F0502020204030204" pitchFamily="34" charset="0"/>
              </a:rPr>
              <a:t>Target</a:t>
            </a:r>
            <a:r>
              <a:rPr lang="en-US" sz="1200" i="0" u="none" strike="noStrike" dirty="0">
                <a:solidFill>
                  <a:schemeClr val="bg1"/>
                </a:solidFill>
                <a:latin typeface="Calibri" panose="020F0502020204030204" pitchFamily="34" charset="0"/>
              </a:rPr>
              <a:t> initial platforms</a:t>
            </a:r>
          </a:p>
          <a:p>
            <a:pPr marL="342900" indent="-342900">
              <a:buFont typeface="Arial" panose="020B0604020202020204" pitchFamily="34" charset="0"/>
              <a:buChar char="•"/>
            </a:pPr>
            <a:r>
              <a:rPr lang="en-US" sz="1200" b="1" i="0" u="none" strike="noStrike" dirty="0">
                <a:solidFill>
                  <a:schemeClr val="bg1"/>
                </a:solidFill>
                <a:latin typeface="Calibri" panose="020F0502020204030204" pitchFamily="34" charset="0"/>
              </a:rPr>
              <a:t>Identify</a:t>
            </a:r>
            <a:r>
              <a:rPr lang="en-US" sz="1200" i="0" u="none" strike="noStrike" dirty="0">
                <a:solidFill>
                  <a:schemeClr val="bg1"/>
                </a:solidFill>
                <a:latin typeface="Calibri" panose="020F0502020204030204" pitchFamily="34" charset="0"/>
              </a:rPr>
              <a:t> resources required</a:t>
            </a:r>
            <a:endParaRPr lang="en-US" sz="1200" dirty="0">
              <a:solidFill>
                <a:schemeClr val="bg1"/>
              </a:solidFill>
              <a:latin typeface="Calibri" panose="020F0502020204030204" pitchFamily="34" charset="0"/>
            </a:endParaRPr>
          </a:p>
          <a:p>
            <a:pPr marL="342900" indent="-342900">
              <a:buFont typeface="Arial" panose="020B0604020202020204" pitchFamily="34" charset="0"/>
              <a:buChar char="•"/>
            </a:pPr>
            <a:r>
              <a:rPr lang="en-US" sz="1200" b="1" i="0" u="none" strike="noStrike" dirty="0">
                <a:solidFill>
                  <a:schemeClr val="bg1"/>
                </a:solidFill>
                <a:latin typeface="Calibri" panose="020F0502020204030204" pitchFamily="34" charset="0"/>
              </a:rPr>
              <a:t>Establish</a:t>
            </a:r>
            <a:r>
              <a:rPr lang="en-US" sz="1200" i="0" u="none" strike="noStrike" dirty="0">
                <a:solidFill>
                  <a:schemeClr val="bg1"/>
                </a:solidFill>
                <a:latin typeface="Calibri" panose="020F0502020204030204" pitchFamily="34" charset="0"/>
              </a:rPr>
              <a:t> responsibilities and time commitments</a:t>
            </a:r>
          </a:p>
          <a:p>
            <a:pPr marL="342900" indent="-342900">
              <a:buFont typeface="Arial" panose="020B0604020202020204" pitchFamily="34" charset="0"/>
              <a:buChar char="•"/>
            </a:pPr>
            <a:r>
              <a:rPr lang="en-US" sz="1200" b="1" i="0" u="none" strike="noStrike" dirty="0">
                <a:solidFill>
                  <a:schemeClr val="bg1"/>
                </a:solidFill>
                <a:latin typeface="Calibri" panose="020F0502020204030204" pitchFamily="34" charset="0"/>
              </a:rPr>
              <a:t>Link</a:t>
            </a:r>
            <a:r>
              <a:rPr lang="en-US" sz="1200" i="0" u="none" strike="noStrike" dirty="0">
                <a:solidFill>
                  <a:schemeClr val="bg1"/>
                </a:solidFill>
                <a:latin typeface="Calibri" panose="020F0502020204030204" pitchFamily="34" charset="0"/>
              </a:rPr>
              <a:t> to marketing activities</a:t>
            </a:r>
          </a:p>
          <a:p>
            <a:endParaRPr lang="en-US" dirty="0"/>
          </a:p>
        </p:txBody>
      </p:sp>
      <p:sp>
        <p:nvSpPr>
          <p:cNvPr id="4" name="Slide Number Placeholder 3"/>
          <p:cNvSpPr>
            <a:spLocks noGrp="1"/>
          </p:cNvSpPr>
          <p:nvPr>
            <p:ph type="sldNum" sz="quarter" idx="5"/>
          </p:nvPr>
        </p:nvSpPr>
        <p:spPr/>
        <p:txBody>
          <a:bodyPr/>
          <a:lstStyle/>
          <a:p>
            <a:fld id="{697F4A8D-0A3C-554A-AA5D-201387D9D37C}" type="slidenum">
              <a:rPr lang="en-US" smtClean="0"/>
              <a:t>34</a:t>
            </a:fld>
            <a:endParaRPr lang="en-US" dirty="0"/>
          </a:p>
        </p:txBody>
      </p:sp>
    </p:spTree>
    <p:extLst>
      <p:ext uri="{BB962C8B-B14F-4D97-AF65-F5344CB8AC3E}">
        <p14:creationId xmlns:p14="http://schemas.microsoft.com/office/powerpoint/2010/main" val="26149062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200" b="1" i="0" u="none" strike="noStrike" dirty="0">
                <a:solidFill>
                  <a:schemeClr val="bg1"/>
                </a:solidFill>
                <a:latin typeface="Calibri" panose="020F0502020204030204" pitchFamily="34" charset="0"/>
              </a:rPr>
              <a:t>Identify</a:t>
            </a:r>
            <a:r>
              <a:rPr lang="en-US" sz="1200" i="0" u="none" strike="noStrike" dirty="0">
                <a:solidFill>
                  <a:schemeClr val="bg1"/>
                </a:solidFill>
                <a:latin typeface="Calibri" panose="020F0502020204030204" pitchFamily="34" charset="0"/>
              </a:rPr>
              <a:t> internal champions for social media</a:t>
            </a:r>
          </a:p>
          <a:p>
            <a:pPr marL="342900" indent="-342900">
              <a:buFont typeface="Arial" panose="020B0604020202020204" pitchFamily="34" charset="0"/>
              <a:buChar char="•"/>
            </a:pPr>
            <a:r>
              <a:rPr lang="en-US" sz="1200" b="1" i="0" u="none" strike="noStrike" dirty="0">
                <a:solidFill>
                  <a:schemeClr val="bg1"/>
                </a:solidFill>
                <a:latin typeface="Calibri" panose="020F0502020204030204" pitchFamily="34" charset="0"/>
              </a:rPr>
              <a:t>Train</a:t>
            </a:r>
            <a:r>
              <a:rPr lang="en-US" sz="1200" i="0" u="none" strike="noStrike" dirty="0">
                <a:solidFill>
                  <a:schemeClr val="bg1"/>
                </a:solidFill>
                <a:latin typeface="Calibri" panose="020F0502020204030204" pitchFamily="34" charset="0"/>
              </a:rPr>
              <a:t> and support champions and staff</a:t>
            </a:r>
          </a:p>
          <a:p>
            <a:pPr marL="342900" indent="-342900">
              <a:buFont typeface="Arial" panose="020B0604020202020204" pitchFamily="34" charset="0"/>
              <a:buChar char="•"/>
            </a:pPr>
            <a:r>
              <a:rPr lang="en-US" sz="1200" b="1" i="0" u="none" strike="noStrike" dirty="0">
                <a:solidFill>
                  <a:schemeClr val="bg1"/>
                </a:solidFill>
                <a:latin typeface="Calibri" panose="020F0502020204030204" pitchFamily="34" charset="0"/>
              </a:rPr>
              <a:t>Keep</a:t>
            </a:r>
            <a:r>
              <a:rPr lang="en-US" sz="1200" i="0" u="none" strike="noStrike" dirty="0">
                <a:solidFill>
                  <a:schemeClr val="bg1"/>
                </a:solidFill>
                <a:latin typeface="Calibri" panose="020F0502020204030204" pitchFamily="34" charset="0"/>
              </a:rPr>
              <a:t> abreast of developments</a:t>
            </a:r>
            <a:endParaRPr lang="en-US" sz="1200" dirty="0">
              <a:solidFill>
                <a:schemeClr val="bg1"/>
              </a:solidFill>
              <a:latin typeface="Calibri" panose="020F0502020204030204" pitchFamily="34" charset="0"/>
            </a:endParaRPr>
          </a:p>
          <a:p>
            <a:pPr marL="342900" indent="-342900">
              <a:buFont typeface="Arial" panose="020B0604020202020204" pitchFamily="34" charset="0"/>
              <a:buChar char="•"/>
            </a:pPr>
            <a:r>
              <a:rPr lang="en-US" sz="1200" b="1" i="0" u="none" strike="noStrike" dirty="0">
                <a:solidFill>
                  <a:schemeClr val="bg1"/>
                </a:solidFill>
                <a:latin typeface="Calibri" panose="020F0502020204030204" pitchFamily="34" charset="0"/>
              </a:rPr>
              <a:t>Establish</a:t>
            </a:r>
            <a:r>
              <a:rPr lang="en-US" sz="1200" i="0" u="none" strike="noStrike" dirty="0">
                <a:solidFill>
                  <a:schemeClr val="bg1"/>
                </a:solidFill>
                <a:latin typeface="Calibri" panose="020F0502020204030204" pitchFamily="34" charset="0"/>
              </a:rPr>
              <a:t> pilot programs</a:t>
            </a:r>
          </a:p>
          <a:p>
            <a:pPr marL="342900" indent="-342900">
              <a:buFont typeface="Arial" panose="020B0604020202020204" pitchFamily="34" charset="0"/>
              <a:buChar char="•"/>
            </a:pPr>
            <a:r>
              <a:rPr lang="en-US" sz="1200" b="1" i="0" u="none" strike="noStrike" dirty="0">
                <a:solidFill>
                  <a:schemeClr val="bg1"/>
                </a:solidFill>
                <a:latin typeface="Calibri" panose="020F0502020204030204" pitchFamily="34" charset="0"/>
              </a:rPr>
              <a:t>Develop</a:t>
            </a:r>
            <a:r>
              <a:rPr lang="en-US" sz="1200" i="0" u="none" strike="noStrike" dirty="0">
                <a:solidFill>
                  <a:schemeClr val="bg1"/>
                </a:solidFill>
                <a:latin typeface="Calibri" panose="020F0502020204030204" pitchFamily="34" charset="0"/>
              </a:rPr>
              <a:t> a culture of responsible transparency</a:t>
            </a:r>
          </a:p>
          <a:p>
            <a:endParaRPr lang="en-US" dirty="0"/>
          </a:p>
        </p:txBody>
      </p:sp>
      <p:sp>
        <p:nvSpPr>
          <p:cNvPr id="4" name="Slide Number Placeholder 3"/>
          <p:cNvSpPr>
            <a:spLocks noGrp="1"/>
          </p:cNvSpPr>
          <p:nvPr>
            <p:ph type="sldNum" sz="quarter" idx="5"/>
          </p:nvPr>
        </p:nvSpPr>
        <p:spPr/>
        <p:txBody>
          <a:bodyPr/>
          <a:lstStyle/>
          <a:p>
            <a:fld id="{697F4A8D-0A3C-554A-AA5D-201387D9D37C}" type="slidenum">
              <a:rPr lang="en-US" smtClean="0"/>
              <a:t>35</a:t>
            </a:fld>
            <a:endParaRPr lang="en-US" dirty="0"/>
          </a:p>
        </p:txBody>
      </p:sp>
    </p:spTree>
    <p:extLst>
      <p:ext uri="{BB962C8B-B14F-4D97-AF65-F5344CB8AC3E}">
        <p14:creationId xmlns:p14="http://schemas.microsoft.com/office/powerpoint/2010/main" val="23478599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200" b="1" i="0" u="none" strike="noStrike" dirty="0">
                <a:solidFill>
                  <a:schemeClr val="bg1"/>
                </a:solidFill>
                <a:latin typeface="Calibri" panose="020F0502020204030204" pitchFamily="34" charset="0"/>
              </a:rPr>
              <a:t>Set</a:t>
            </a:r>
            <a:r>
              <a:rPr lang="en-US" sz="1200" i="0" u="none" strike="noStrike" dirty="0">
                <a:solidFill>
                  <a:schemeClr val="bg1"/>
                </a:solidFill>
                <a:latin typeface="Calibri" panose="020F0502020204030204" pitchFamily="34" charset="0"/>
              </a:rPr>
              <a:t> relevant measures for success</a:t>
            </a:r>
          </a:p>
          <a:p>
            <a:pPr marL="342900" indent="-342900">
              <a:buFont typeface="Arial" panose="020B0604020202020204" pitchFamily="34" charset="0"/>
              <a:buChar char="•"/>
            </a:pPr>
            <a:r>
              <a:rPr lang="en-US" sz="1200" b="1" i="0" u="none" strike="noStrike" dirty="0">
                <a:solidFill>
                  <a:schemeClr val="bg1"/>
                </a:solidFill>
                <a:latin typeface="Calibri" panose="020F0502020204030204" pitchFamily="34" charset="0"/>
              </a:rPr>
              <a:t>Monitor</a:t>
            </a:r>
            <a:r>
              <a:rPr lang="en-US" sz="1200" i="0" u="none" strike="noStrike" dirty="0">
                <a:solidFill>
                  <a:schemeClr val="bg1"/>
                </a:solidFill>
                <a:latin typeface="Calibri" panose="020F0502020204030204" pitchFamily="34" charset="0"/>
              </a:rPr>
              <a:t> measurements</a:t>
            </a:r>
          </a:p>
          <a:p>
            <a:pPr marL="342900" indent="-342900">
              <a:buFont typeface="Arial" panose="020B0604020202020204" pitchFamily="34" charset="0"/>
              <a:buChar char="•"/>
            </a:pPr>
            <a:r>
              <a:rPr lang="en-US" sz="1200" b="1" i="0" u="none" strike="noStrike" dirty="0">
                <a:solidFill>
                  <a:schemeClr val="bg1"/>
                </a:solidFill>
                <a:latin typeface="Calibri" panose="020F0502020204030204" pitchFamily="34" charset="0"/>
              </a:rPr>
              <a:t>Capture</a:t>
            </a:r>
            <a:r>
              <a:rPr lang="en-US" sz="1200" i="0" u="none" strike="noStrike" dirty="0">
                <a:solidFill>
                  <a:schemeClr val="bg1"/>
                </a:solidFill>
                <a:latin typeface="Calibri" panose="020F0502020204030204" pitchFamily="34" charset="0"/>
              </a:rPr>
              <a:t> and communicate success stories</a:t>
            </a:r>
            <a:endParaRPr lang="en-US" sz="1200" dirty="0">
              <a:solidFill>
                <a:schemeClr val="bg1"/>
              </a:solidFill>
              <a:latin typeface="Calibri" panose="020F0502020204030204" pitchFamily="34" charset="0"/>
            </a:endParaRPr>
          </a:p>
          <a:p>
            <a:pPr marL="342900" indent="-342900">
              <a:buFont typeface="Arial" panose="020B0604020202020204" pitchFamily="34" charset="0"/>
              <a:buChar char="•"/>
            </a:pPr>
            <a:r>
              <a:rPr lang="en-US" sz="1200" b="1" i="0" u="none" strike="noStrike" dirty="0">
                <a:solidFill>
                  <a:schemeClr val="bg1"/>
                </a:solidFill>
                <a:latin typeface="Calibri" panose="020F0502020204030204" pitchFamily="34" charset="0"/>
              </a:rPr>
              <a:t>Report</a:t>
            </a:r>
            <a:r>
              <a:rPr lang="en-US" sz="1200" i="0" u="none" strike="noStrike" dirty="0">
                <a:solidFill>
                  <a:schemeClr val="bg1"/>
                </a:solidFill>
                <a:latin typeface="Calibri" panose="020F0502020204030204" pitchFamily="34" charset="0"/>
              </a:rPr>
              <a:t> to senior executives</a:t>
            </a:r>
          </a:p>
          <a:p>
            <a:pPr marL="342900" indent="-342900">
              <a:buFont typeface="Arial" panose="020B0604020202020204" pitchFamily="34" charset="0"/>
              <a:buChar char="•"/>
            </a:pPr>
            <a:r>
              <a:rPr lang="en-US" sz="1200" b="1" i="0" u="none" strike="noStrike" dirty="0">
                <a:solidFill>
                  <a:schemeClr val="bg1"/>
                </a:solidFill>
                <a:latin typeface="Calibri" panose="020F0502020204030204" pitchFamily="34" charset="0"/>
              </a:rPr>
              <a:t>Link</a:t>
            </a:r>
            <a:r>
              <a:rPr lang="en-US" sz="1200" i="0" u="none" strike="noStrike" dirty="0">
                <a:solidFill>
                  <a:schemeClr val="bg1"/>
                </a:solidFill>
                <a:latin typeface="Calibri" panose="020F0502020204030204" pitchFamily="34" charset="0"/>
              </a:rPr>
              <a:t> to marketing activities</a:t>
            </a:r>
          </a:p>
          <a:p>
            <a:endParaRPr lang="en-US" dirty="0"/>
          </a:p>
        </p:txBody>
      </p:sp>
      <p:sp>
        <p:nvSpPr>
          <p:cNvPr id="4" name="Slide Number Placeholder 3"/>
          <p:cNvSpPr>
            <a:spLocks noGrp="1"/>
          </p:cNvSpPr>
          <p:nvPr>
            <p:ph type="sldNum" sz="quarter" idx="5"/>
          </p:nvPr>
        </p:nvSpPr>
        <p:spPr/>
        <p:txBody>
          <a:bodyPr/>
          <a:lstStyle/>
          <a:p>
            <a:fld id="{697F4A8D-0A3C-554A-AA5D-201387D9D37C}" type="slidenum">
              <a:rPr lang="en-US" smtClean="0"/>
              <a:t>36</a:t>
            </a:fld>
            <a:endParaRPr lang="en-US" dirty="0"/>
          </a:p>
        </p:txBody>
      </p:sp>
    </p:spTree>
    <p:extLst>
      <p:ext uri="{BB962C8B-B14F-4D97-AF65-F5344CB8AC3E}">
        <p14:creationId xmlns:p14="http://schemas.microsoft.com/office/powerpoint/2010/main" val="41663483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200" b="1" i="0" u="none" strike="noStrike" dirty="0">
                <a:solidFill>
                  <a:schemeClr val="bg1"/>
                </a:solidFill>
                <a:latin typeface="Calibri" panose="020F0502020204030204" pitchFamily="34" charset="0"/>
              </a:rPr>
              <a:t>Enter</a:t>
            </a:r>
            <a:r>
              <a:rPr lang="en-US" sz="1200" i="0" u="none" strike="noStrike" dirty="0">
                <a:solidFill>
                  <a:schemeClr val="bg1"/>
                </a:solidFill>
                <a:latin typeface="Calibri" panose="020F0502020204030204" pitchFamily="34" charset="0"/>
              </a:rPr>
              <a:t> the conversation</a:t>
            </a:r>
          </a:p>
          <a:p>
            <a:pPr marL="342900" indent="-342900">
              <a:buFont typeface="Arial" panose="020B0604020202020204" pitchFamily="34" charset="0"/>
              <a:buChar char="•"/>
            </a:pPr>
            <a:r>
              <a:rPr lang="en-US" sz="1200" b="1" i="0" u="none" strike="noStrike" dirty="0">
                <a:solidFill>
                  <a:schemeClr val="bg1"/>
                </a:solidFill>
                <a:latin typeface="Calibri" panose="020F0502020204030204" pitchFamily="34" charset="0"/>
              </a:rPr>
              <a:t>Provide</a:t>
            </a:r>
            <a:r>
              <a:rPr lang="en-US" sz="1200" i="0" u="none" strike="noStrike" dirty="0">
                <a:solidFill>
                  <a:schemeClr val="bg1"/>
                </a:solidFill>
                <a:latin typeface="Calibri" panose="020F0502020204030204" pitchFamily="34" charset="0"/>
              </a:rPr>
              <a:t> relevant content</a:t>
            </a:r>
          </a:p>
          <a:p>
            <a:pPr marL="342900" indent="-342900">
              <a:buFont typeface="Arial" panose="020B0604020202020204" pitchFamily="34" charset="0"/>
              <a:buChar char="•"/>
            </a:pPr>
            <a:r>
              <a:rPr lang="en-US" sz="1200" b="1" i="0" u="none" strike="noStrike" dirty="0">
                <a:solidFill>
                  <a:schemeClr val="bg1"/>
                </a:solidFill>
                <a:latin typeface="Calibri" panose="020F0502020204030204" pitchFamily="34" charset="0"/>
              </a:rPr>
              <a:t>Add</a:t>
            </a:r>
            <a:r>
              <a:rPr lang="en-US" sz="1200" i="0" u="none" strike="noStrike" dirty="0">
                <a:solidFill>
                  <a:schemeClr val="bg1"/>
                </a:solidFill>
                <a:latin typeface="Calibri" panose="020F0502020204030204" pitchFamily="34" charset="0"/>
              </a:rPr>
              <a:t> value to communities</a:t>
            </a:r>
            <a:endParaRPr lang="en-US" sz="1200" dirty="0">
              <a:solidFill>
                <a:schemeClr val="bg1"/>
              </a:solidFill>
              <a:latin typeface="Calibri" panose="020F0502020204030204" pitchFamily="34" charset="0"/>
            </a:endParaRPr>
          </a:p>
          <a:p>
            <a:pPr marL="342900" indent="-342900">
              <a:buFont typeface="Arial" panose="020B0604020202020204" pitchFamily="34" charset="0"/>
              <a:buChar char="•"/>
            </a:pPr>
            <a:r>
              <a:rPr lang="en-US" sz="1200" b="1" i="0" u="none" strike="noStrike" dirty="0">
                <a:solidFill>
                  <a:schemeClr val="bg1"/>
                </a:solidFill>
                <a:latin typeface="Calibri" panose="020F0502020204030204" pitchFamily="34" charset="0"/>
              </a:rPr>
              <a:t>Engage</a:t>
            </a:r>
            <a:r>
              <a:rPr lang="en-US" sz="1200" i="0" u="none" strike="noStrike" dirty="0">
                <a:solidFill>
                  <a:schemeClr val="bg1"/>
                </a:solidFill>
                <a:latin typeface="Calibri" panose="020F0502020204030204" pitchFamily="34" charset="0"/>
              </a:rPr>
              <a:t> with influencers</a:t>
            </a:r>
          </a:p>
          <a:p>
            <a:pPr marL="342900" indent="-342900">
              <a:buFont typeface="Arial" panose="020B0604020202020204" pitchFamily="34" charset="0"/>
              <a:buChar char="•"/>
            </a:pPr>
            <a:r>
              <a:rPr lang="en-US" sz="1200" b="1" i="0" u="none" strike="noStrike" dirty="0">
                <a:solidFill>
                  <a:schemeClr val="bg1"/>
                </a:solidFill>
                <a:latin typeface="Calibri" panose="020F0502020204030204" pitchFamily="34" charset="0"/>
              </a:rPr>
              <a:t>Respond</a:t>
            </a:r>
            <a:r>
              <a:rPr lang="en-US" sz="1200" i="0" u="none" strike="noStrike" dirty="0">
                <a:solidFill>
                  <a:schemeClr val="bg1"/>
                </a:solidFill>
                <a:latin typeface="Calibri" panose="020F0502020204030204" pitchFamily="34" charset="0"/>
              </a:rPr>
              <a:t> positively</a:t>
            </a:r>
          </a:p>
          <a:p>
            <a:endParaRPr lang="en-US" dirty="0"/>
          </a:p>
        </p:txBody>
      </p:sp>
      <p:sp>
        <p:nvSpPr>
          <p:cNvPr id="4" name="Slide Number Placeholder 3"/>
          <p:cNvSpPr>
            <a:spLocks noGrp="1"/>
          </p:cNvSpPr>
          <p:nvPr>
            <p:ph type="sldNum" sz="quarter" idx="5"/>
          </p:nvPr>
        </p:nvSpPr>
        <p:spPr/>
        <p:txBody>
          <a:bodyPr/>
          <a:lstStyle/>
          <a:p>
            <a:fld id="{697F4A8D-0A3C-554A-AA5D-201387D9D37C}" type="slidenum">
              <a:rPr lang="en-US" smtClean="0"/>
              <a:t>37</a:t>
            </a:fld>
            <a:endParaRPr lang="en-US" dirty="0"/>
          </a:p>
        </p:txBody>
      </p:sp>
    </p:spTree>
    <p:extLst>
      <p:ext uri="{BB962C8B-B14F-4D97-AF65-F5344CB8AC3E}">
        <p14:creationId xmlns:p14="http://schemas.microsoft.com/office/powerpoint/2010/main" val="29690619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200" b="1" i="0" u="none" strike="noStrike" dirty="0">
                <a:solidFill>
                  <a:schemeClr val="bg1"/>
                </a:solidFill>
                <a:latin typeface="Calibri" panose="020F0502020204030204" pitchFamily="34" charset="0"/>
              </a:rPr>
              <a:t>Identify</a:t>
            </a:r>
            <a:r>
              <a:rPr lang="en-US" sz="1200" i="0" u="none" strike="noStrike" dirty="0">
                <a:solidFill>
                  <a:schemeClr val="bg1"/>
                </a:solidFill>
                <a:latin typeface="Calibri" panose="020F0502020204030204" pitchFamily="34" charset="0"/>
              </a:rPr>
              <a:t> relevant social media monitoring tools</a:t>
            </a:r>
          </a:p>
          <a:p>
            <a:pPr marL="342900" indent="-342900">
              <a:buFont typeface="Arial" panose="020B0604020202020204" pitchFamily="34" charset="0"/>
              <a:buChar char="•"/>
            </a:pPr>
            <a:r>
              <a:rPr lang="en-US" sz="1200" b="1" i="0" u="none" strike="noStrike" dirty="0">
                <a:solidFill>
                  <a:schemeClr val="bg1"/>
                </a:solidFill>
                <a:latin typeface="Calibri" panose="020F0502020204030204" pitchFamily="34" charset="0"/>
              </a:rPr>
              <a:t>Learn</a:t>
            </a:r>
            <a:r>
              <a:rPr lang="en-US" sz="1200" i="0" u="none" strike="noStrike" dirty="0">
                <a:solidFill>
                  <a:schemeClr val="bg1"/>
                </a:solidFill>
                <a:latin typeface="Calibri" panose="020F0502020204030204" pitchFamily="34" charset="0"/>
              </a:rPr>
              <a:t> how to best use the tools</a:t>
            </a:r>
          </a:p>
          <a:p>
            <a:pPr marL="342900" indent="-342900">
              <a:buFont typeface="Arial" panose="020B0604020202020204" pitchFamily="34" charset="0"/>
              <a:buChar char="•"/>
            </a:pPr>
            <a:r>
              <a:rPr lang="en-US" sz="1200" b="1" i="0" u="none" strike="noStrike" dirty="0">
                <a:solidFill>
                  <a:schemeClr val="bg1"/>
                </a:solidFill>
                <a:latin typeface="Calibri" panose="020F0502020204030204" pitchFamily="34" charset="0"/>
              </a:rPr>
              <a:t>Discover</a:t>
            </a:r>
            <a:r>
              <a:rPr lang="en-US" sz="1200" i="0" u="none" strike="noStrike" dirty="0">
                <a:solidFill>
                  <a:schemeClr val="bg1"/>
                </a:solidFill>
                <a:latin typeface="Calibri" panose="020F0502020204030204" pitchFamily="34" charset="0"/>
              </a:rPr>
              <a:t> what’s said about you and your market</a:t>
            </a:r>
            <a:endParaRPr lang="en-US" sz="1200" dirty="0">
              <a:solidFill>
                <a:schemeClr val="bg1"/>
              </a:solidFill>
              <a:latin typeface="Calibri" panose="020F0502020204030204" pitchFamily="34" charset="0"/>
            </a:endParaRPr>
          </a:p>
          <a:p>
            <a:pPr marL="342900" indent="-342900">
              <a:buFont typeface="Arial" panose="020B0604020202020204" pitchFamily="34" charset="0"/>
              <a:buChar char="•"/>
            </a:pPr>
            <a:r>
              <a:rPr lang="en-US" sz="1200" b="1" i="0" u="none" strike="noStrike" dirty="0">
                <a:solidFill>
                  <a:schemeClr val="bg1"/>
                </a:solidFill>
                <a:latin typeface="Calibri" panose="020F0502020204030204" pitchFamily="34" charset="0"/>
              </a:rPr>
              <a:t>Find</a:t>
            </a:r>
            <a:r>
              <a:rPr lang="en-US" sz="1200" i="0" u="none" strike="noStrike" dirty="0">
                <a:solidFill>
                  <a:schemeClr val="bg1"/>
                </a:solidFill>
                <a:latin typeface="Calibri" panose="020F0502020204030204" pitchFamily="34" charset="0"/>
              </a:rPr>
              <a:t> relevant communities and conversations</a:t>
            </a:r>
          </a:p>
          <a:p>
            <a:pPr marL="342900" indent="-342900">
              <a:buFont typeface="Arial" panose="020B0604020202020204" pitchFamily="34" charset="0"/>
              <a:buChar char="•"/>
            </a:pPr>
            <a:r>
              <a:rPr lang="en-US" sz="1200" b="1" i="0" u="none" strike="noStrike" dirty="0">
                <a:solidFill>
                  <a:schemeClr val="bg1"/>
                </a:solidFill>
                <a:latin typeface="Calibri" panose="020F0502020204030204" pitchFamily="34" charset="0"/>
              </a:rPr>
              <a:t>Uncover</a:t>
            </a:r>
            <a:r>
              <a:rPr lang="en-US" sz="1200" i="0" u="none" strike="noStrike" dirty="0">
                <a:solidFill>
                  <a:schemeClr val="bg1"/>
                </a:solidFill>
                <a:latin typeface="Calibri" panose="020F0502020204030204" pitchFamily="34" charset="0"/>
              </a:rPr>
              <a:t> key influencers</a:t>
            </a:r>
          </a:p>
          <a:p>
            <a:endParaRPr lang="en-US" dirty="0"/>
          </a:p>
        </p:txBody>
      </p:sp>
      <p:sp>
        <p:nvSpPr>
          <p:cNvPr id="4" name="Slide Number Placeholder 3"/>
          <p:cNvSpPr>
            <a:spLocks noGrp="1"/>
          </p:cNvSpPr>
          <p:nvPr>
            <p:ph type="sldNum" sz="quarter" idx="5"/>
          </p:nvPr>
        </p:nvSpPr>
        <p:spPr/>
        <p:txBody>
          <a:bodyPr/>
          <a:lstStyle/>
          <a:p>
            <a:fld id="{697F4A8D-0A3C-554A-AA5D-201387D9D37C}" type="slidenum">
              <a:rPr lang="en-US" smtClean="0"/>
              <a:t>38</a:t>
            </a:fld>
            <a:endParaRPr lang="en-US" dirty="0"/>
          </a:p>
        </p:txBody>
      </p:sp>
    </p:spTree>
    <p:extLst>
      <p:ext uri="{BB962C8B-B14F-4D97-AF65-F5344CB8AC3E}">
        <p14:creationId xmlns:p14="http://schemas.microsoft.com/office/powerpoint/2010/main" val="27484420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200" b="1" i="0" u="none" strike="noStrike" dirty="0">
                <a:solidFill>
                  <a:schemeClr val="bg1"/>
                </a:solidFill>
                <a:latin typeface="Calibri" panose="020F0502020204030204" pitchFamily="34" charset="0"/>
              </a:rPr>
              <a:t>Use</a:t>
            </a:r>
            <a:r>
              <a:rPr lang="en-US" sz="1200" i="0" u="none" strike="noStrike" dirty="0">
                <a:solidFill>
                  <a:schemeClr val="bg1"/>
                </a:solidFill>
                <a:latin typeface="Calibri" panose="020F0502020204030204" pitchFamily="34" charset="0"/>
              </a:rPr>
              <a:t> social media yourself</a:t>
            </a:r>
          </a:p>
          <a:p>
            <a:pPr marL="342900" indent="-342900">
              <a:buFont typeface="Arial" panose="020B0604020202020204" pitchFamily="34" charset="0"/>
              <a:buChar char="•"/>
            </a:pPr>
            <a:r>
              <a:rPr lang="en-US" sz="1200" b="1" i="0" u="none" strike="noStrike" dirty="0">
                <a:solidFill>
                  <a:schemeClr val="bg1"/>
                </a:solidFill>
                <a:latin typeface="Calibri" panose="020F0502020204030204" pitchFamily="34" charset="0"/>
              </a:rPr>
              <a:t>Study</a:t>
            </a:r>
            <a:r>
              <a:rPr lang="en-US" sz="1200" i="0" u="none" strike="noStrike" dirty="0">
                <a:solidFill>
                  <a:schemeClr val="bg1"/>
                </a:solidFill>
                <a:latin typeface="Calibri" panose="020F0502020204030204" pitchFamily="34" charset="0"/>
              </a:rPr>
              <a:t> relevant case studies</a:t>
            </a:r>
          </a:p>
          <a:p>
            <a:pPr marL="342900" indent="-342900">
              <a:buFont typeface="Arial" panose="020B0604020202020204" pitchFamily="34" charset="0"/>
              <a:buChar char="•"/>
            </a:pPr>
            <a:r>
              <a:rPr lang="en-US" sz="1200" b="1" i="0" u="none" strike="noStrike" dirty="0">
                <a:solidFill>
                  <a:schemeClr val="bg1"/>
                </a:solidFill>
                <a:latin typeface="Calibri" panose="020F0502020204030204" pitchFamily="34" charset="0"/>
              </a:rPr>
              <a:t>Educate</a:t>
            </a:r>
            <a:r>
              <a:rPr lang="en-US" sz="1200" i="0" u="none" strike="noStrike" dirty="0">
                <a:solidFill>
                  <a:schemeClr val="bg1"/>
                </a:solidFill>
                <a:latin typeface="Calibri" panose="020F0502020204030204" pitchFamily="34" charset="0"/>
              </a:rPr>
              <a:t> senior executives</a:t>
            </a:r>
            <a:endParaRPr lang="en-US" sz="1200" dirty="0">
              <a:solidFill>
                <a:schemeClr val="bg1"/>
              </a:solidFill>
              <a:latin typeface="Calibri" panose="020F0502020204030204" pitchFamily="34" charset="0"/>
            </a:endParaRPr>
          </a:p>
          <a:p>
            <a:pPr marL="342900" indent="-342900">
              <a:buFont typeface="Arial" panose="020B0604020202020204" pitchFamily="34" charset="0"/>
              <a:buChar char="•"/>
            </a:pPr>
            <a:r>
              <a:rPr lang="en-US" sz="1200" b="1" i="0" u="none" strike="noStrike" dirty="0">
                <a:solidFill>
                  <a:schemeClr val="bg1"/>
                </a:solidFill>
                <a:latin typeface="Calibri" panose="020F0502020204030204" pitchFamily="34" charset="0"/>
              </a:rPr>
              <a:t>Hear</a:t>
            </a:r>
            <a:r>
              <a:rPr lang="en-US" sz="1200" i="0" u="none" strike="noStrike" dirty="0">
                <a:solidFill>
                  <a:schemeClr val="bg1"/>
                </a:solidFill>
                <a:latin typeface="Calibri" panose="020F0502020204030204" pitchFamily="34" charset="0"/>
              </a:rPr>
              <a:t> from practitioners </a:t>
            </a:r>
          </a:p>
          <a:p>
            <a:pPr marL="342900" indent="-342900">
              <a:buFont typeface="Arial" panose="020B0604020202020204" pitchFamily="34" charset="0"/>
              <a:buChar char="•"/>
            </a:pPr>
            <a:r>
              <a:rPr lang="en-US" sz="1200" b="1" i="0" u="none" strike="noStrike" dirty="0">
                <a:solidFill>
                  <a:schemeClr val="bg1"/>
                </a:solidFill>
                <a:latin typeface="Calibri" panose="020F0502020204030204" pitchFamily="34" charset="0"/>
              </a:rPr>
              <a:t>Explore</a:t>
            </a:r>
            <a:r>
              <a:rPr lang="en-US" sz="1200" i="0" u="none" strike="noStrike" dirty="0">
                <a:solidFill>
                  <a:schemeClr val="bg1"/>
                </a:solidFill>
                <a:latin typeface="Calibri" panose="020F0502020204030204" pitchFamily="34" charset="0"/>
              </a:rPr>
              <a:t> the latest trends</a:t>
            </a:r>
          </a:p>
          <a:p>
            <a:endParaRPr lang="en-US" dirty="0"/>
          </a:p>
        </p:txBody>
      </p:sp>
      <p:sp>
        <p:nvSpPr>
          <p:cNvPr id="4" name="Slide Number Placeholder 3"/>
          <p:cNvSpPr>
            <a:spLocks noGrp="1"/>
          </p:cNvSpPr>
          <p:nvPr>
            <p:ph type="sldNum" sz="quarter" idx="5"/>
          </p:nvPr>
        </p:nvSpPr>
        <p:spPr/>
        <p:txBody>
          <a:bodyPr/>
          <a:lstStyle/>
          <a:p>
            <a:fld id="{697F4A8D-0A3C-554A-AA5D-201387D9D37C}" type="slidenum">
              <a:rPr lang="en-US" smtClean="0"/>
              <a:t>39</a:t>
            </a:fld>
            <a:endParaRPr lang="en-US" dirty="0"/>
          </a:p>
        </p:txBody>
      </p:sp>
    </p:spTree>
    <p:extLst>
      <p:ext uri="{BB962C8B-B14F-4D97-AF65-F5344CB8AC3E}">
        <p14:creationId xmlns:p14="http://schemas.microsoft.com/office/powerpoint/2010/main" val="4006222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 Generation</a:t>
            </a:r>
          </a:p>
        </p:txBody>
      </p:sp>
      <p:sp>
        <p:nvSpPr>
          <p:cNvPr id="4" name="Slide Number Placeholder 3"/>
          <p:cNvSpPr>
            <a:spLocks noGrp="1"/>
          </p:cNvSpPr>
          <p:nvPr>
            <p:ph type="sldNum" sz="quarter" idx="5"/>
          </p:nvPr>
        </p:nvSpPr>
        <p:spPr/>
        <p:txBody>
          <a:bodyPr/>
          <a:lstStyle/>
          <a:p>
            <a:fld id="{697F4A8D-0A3C-554A-AA5D-201387D9D37C}" type="slidenum">
              <a:rPr lang="en-US" smtClean="0"/>
              <a:t>4</a:t>
            </a:fld>
            <a:endParaRPr lang="en-US" dirty="0"/>
          </a:p>
        </p:txBody>
      </p:sp>
    </p:spTree>
    <p:extLst>
      <p:ext uri="{BB962C8B-B14F-4D97-AF65-F5344CB8AC3E}">
        <p14:creationId xmlns:p14="http://schemas.microsoft.com/office/powerpoint/2010/main" val="23129729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a:t>
            </a:r>
          </a:p>
        </p:txBody>
      </p:sp>
      <p:sp>
        <p:nvSpPr>
          <p:cNvPr id="4" name="Slide Number Placeholder 3"/>
          <p:cNvSpPr>
            <a:spLocks noGrp="1"/>
          </p:cNvSpPr>
          <p:nvPr>
            <p:ph type="sldNum" sz="quarter" idx="5"/>
          </p:nvPr>
        </p:nvSpPr>
        <p:spPr/>
        <p:txBody>
          <a:bodyPr/>
          <a:lstStyle/>
          <a:p>
            <a:fld id="{697F4A8D-0A3C-554A-AA5D-201387D9D37C}" type="slidenum">
              <a:rPr lang="en-US" smtClean="0"/>
              <a:t>40</a:t>
            </a:fld>
            <a:endParaRPr lang="en-US" dirty="0"/>
          </a:p>
        </p:txBody>
      </p:sp>
    </p:spTree>
    <p:extLst>
      <p:ext uri="{BB962C8B-B14F-4D97-AF65-F5344CB8AC3E}">
        <p14:creationId xmlns:p14="http://schemas.microsoft.com/office/powerpoint/2010/main" val="1980977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Mature/Silents</a:t>
            </a:r>
          </a:p>
        </p:txBody>
      </p:sp>
      <p:sp>
        <p:nvSpPr>
          <p:cNvPr id="4" name="Slide Number Placeholder 3"/>
          <p:cNvSpPr>
            <a:spLocks noGrp="1"/>
          </p:cNvSpPr>
          <p:nvPr>
            <p:ph type="sldNum" sz="quarter" idx="5"/>
          </p:nvPr>
        </p:nvSpPr>
        <p:spPr/>
        <p:txBody>
          <a:bodyPr/>
          <a:lstStyle/>
          <a:p>
            <a:fld id="{697F4A8D-0A3C-554A-AA5D-201387D9D37C}" type="slidenum">
              <a:rPr lang="en-US" smtClean="0"/>
              <a:t>5</a:t>
            </a:fld>
            <a:endParaRPr lang="en-US" dirty="0"/>
          </a:p>
        </p:txBody>
      </p:sp>
    </p:spTree>
    <p:extLst>
      <p:ext uri="{BB962C8B-B14F-4D97-AF65-F5344CB8AC3E}">
        <p14:creationId xmlns:p14="http://schemas.microsoft.com/office/powerpoint/2010/main" val="48566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Baby Boomers</a:t>
            </a:r>
          </a:p>
        </p:txBody>
      </p:sp>
      <p:sp>
        <p:nvSpPr>
          <p:cNvPr id="4" name="Slide Number Placeholder 3"/>
          <p:cNvSpPr>
            <a:spLocks noGrp="1"/>
          </p:cNvSpPr>
          <p:nvPr>
            <p:ph type="sldNum" sz="quarter" idx="5"/>
          </p:nvPr>
        </p:nvSpPr>
        <p:spPr/>
        <p:txBody>
          <a:bodyPr/>
          <a:lstStyle/>
          <a:p>
            <a:fld id="{697F4A8D-0A3C-554A-AA5D-201387D9D37C}" type="slidenum">
              <a:rPr lang="en-US" smtClean="0"/>
              <a:t>6</a:t>
            </a:fld>
            <a:endParaRPr lang="en-US" dirty="0"/>
          </a:p>
        </p:txBody>
      </p:sp>
    </p:spTree>
    <p:extLst>
      <p:ext uri="{BB962C8B-B14F-4D97-AF65-F5344CB8AC3E}">
        <p14:creationId xmlns:p14="http://schemas.microsoft.com/office/powerpoint/2010/main" val="2558416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Generation X</a:t>
            </a:r>
          </a:p>
        </p:txBody>
      </p:sp>
      <p:sp>
        <p:nvSpPr>
          <p:cNvPr id="4" name="Slide Number Placeholder 3"/>
          <p:cNvSpPr>
            <a:spLocks noGrp="1"/>
          </p:cNvSpPr>
          <p:nvPr>
            <p:ph type="sldNum" sz="quarter" idx="5"/>
          </p:nvPr>
        </p:nvSpPr>
        <p:spPr/>
        <p:txBody>
          <a:bodyPr/>
          <a:lstStyle/>
          <a:p>
            <a:fld id="{697F4A8D-0A3C-554A-AA5D-201387D9D37C}" type="slidenum">
              <a:rPr lang="en-US" smtClean="0"/>
              <a:t>7</a:t>
            </a:fld>
            <a:endParaRPr lang="en-US" dirty="0"/>
          </a:p>
        </p:txBody>
      </p:sp>
    </p:spTree>
    <p:extLst>
      <p:ext uri="{BB962C8B-B14F-4D97-AF65-F5344CB8AC3E}">
        <p14:creationId xmlns:p14="http://schemas.microsoft.com/office/powerpoint/2010/main" val="439918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Generation Y</a:t>
            </a:r>
          </a:p>
          <a:p>
            <a:endParaRPr lang="en-US" dirty="0"/>
          </a:p>
        </p:txBody>
      </p:sp>
      <p:sp>
        <p:nvSpPr>
          <p:cNvPr id="4" name="Slide Number Placeholder 3"/>
          <p:cNvSpPr>
            <a:spLocks noGrp="1"/>
          </p:cNvSpPr>
          <p:nvPr>
            <p:ph type="sldNum" sz="quarter" idx="5"/>
          </p:nvPr>
        </p:nvSpPr>
        <p:spPr/>
        <p:txBody>
          <a:bodyPr/>
          <a:lstStyle/>
          <a:p>
            <a:fld id="{697F4A8D-0A3C-554A-AA5D-201387D9D37C}" type="slidenum">
              <a:rPr lang="en-US" smtClean="0"/>
              <a:t>8</a:t>
            </a:fld>
            <a:endParaRPr lang="en-US" dirty="0"/>
          </a:p>
        </p:txBody>
      </p:sp>
    </p:spTree>
    <p:extLst>
      <p:ext uri="{BB962C8B-B14F-4D97-AF65-F5344CB8AC3E}">
        <p14:creationId xmlns:p14="http://schemas.microsoft.com/office/powerpoint/2010/main" val="1444175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Generation Z</a:t>
            </a:r>
          </a:p>
        </p:txBody>
      </p:sp>
      <p:sp>
        <p:nvSpPr>
          <p:cNvPr id="4" name="Slide Number Placeholder 3"/>
          <p:cNvSpPr>
            <a:spLocks noGrp="1"/>
          </p:cNvSpPr>
          <p:nvPr>
            <p:ph type="sldNum" sz="quarter" idx="5"/>
          </p:nvPr>
        </p:nvSpPr>
        <p:spPr/>
        <p:txBody>
          <a:bodyPr/>
          <a:lstStyle/>
          <a:p>
            <a:fld id="{697F4A8D-0A3C-554A-AA5D-201387D9D37C}" type="slidenum">
              <a:rPr lang="en-US" smtClean="0"/>
              <a:t>9</a:t>
            </a:fld>
            <a:endParaRPr lang="en-US" dirty="0"/>
          </a:p>
        </p:txBody>
      </p:sp>
    </p:spTree>
    <p:extLst>
      <p:ext uri="{BB962C8B-B14F-4D97-AF65-F5344CB8AC3E}">
        <p14:creationId xmlns:p14="http://schemas.microsoft.com/office/powerpoint/2010/main" val="234552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a:pPr/>
              <a:t>4/4/23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a:pPr/>
              <a:t>4/4/23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a:pPr/>
              <a:t>4/4/23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a:pPr/>
              <a:t>4/4/23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a:pPr/>
              <a:t>4/4/23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a:pPr/>
              <a:t>4/4/23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a:pPr/>
              <a:t>4/4/23</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a:pPr/>
              <a:t>4/4/23</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a:pPr/>
              <a:t>4/4/23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a:pPr/>
              <a:t>4/4/23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a:pPr/>
              <a:t>4/4/23</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a:pPr/>
              <a:t>4/4/23</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1A05D-9F0B-F813-87C1-0991A859AA81}"/>
              </a:ext>
            </a:extLst>
          </p:cNvPr>
          <p:cNvSpPr>
            <a:spLocks noGrp="1"/>
          </p:cNvSpPr>
          <p:nvPr>
            <p:ph type="ctrTitle"/>
          </p:nvPr>
        </p:nvSpPr>
        <p:spPr>
          <a:xfrm>
            <a:off x="1069847" y="1298448"/>
            <a:ext cx="8064214" cy="3255264"/>
          </a:xfrm>
        </p:spPr>
        <p:txBody>
          <a:bodyPr>
            <a:normAutofit/>
          </a:bodyPr>
          <a:lstStyle/>
          <a:p>
            <a:r>
              <a:rPr lang="en-US" sz="4800" b="0" i="0" u="none" strike="noStrike" dirty="0">
                <a:solidFill>
                  <a:srgbClr val="000000"/>
                </a:solidFill>
                <a:effectLst/>
                <a:latin typeface="Calibri" panose="020F0502020204030204" pitchFamily="34" charset="0"/>
              </a:rPr>
              <a:t>Multi-generational Marketing and Social Media Planning</a:t>
            </a:r>
            <a:endParaRPr lang="en-US" sz="4800" dirty="0"/>
          </a:p>
        </p:txBody>
      </p:sp>
      <p:sp>
        <p:nvSpPr>
          <p:cNvPr id="3" name="Subtitle 2">
            <a:extLst>
              <a:ext uri="{FF2B5EF4-FFF2-40B4-BE49-F238E27FC236}">
                <a16:creationId xmlns:a16="http://schemas.microsoft.com/office/drawing/2014/main" id="{CA76193F-CC39-016B-1416-E0CC07E6079D}"/>
              </a:ext>
            </a:extLst>
          </p:cNvPr>
          <p:cNvSpPr>
            <a:spLocks noGrp="1"/>
          </p:cNvSpPr>
          <p:nvPr>
            <p:ph type="subTitle" idx="1"/>
          </p:nvPr>
        </p:nvSpPr>
        <p:spPr/>
        <p:txBody>
          <a:bodyPr/>
          <a:lstStyle/>
          <a:p>
            <a:pPr>
              <a:lnSpc>
                <a:spcPct val="100000"/>
              </a:lnSpc>
            </a:pPr>
            <a:r>
              <a:rPr lang="en-US" dirty="0">
                <a:solidFill>
                  <a:schemeClr val="bg1"/>
                </a:solidFill>
                <a:latin typeface="Calibri" panose="020F0502020204030204" pitchFamily="34" charset="0"/>
                <a:cs typeface="Calibri" panose="020F0502020204030204" pitchFamily="34" charset="0"/>
              </a:rPr>
              <a:t>Miguel Jackson • December 7, 2022</a:t>
            </a:r>
          </a:p>
          <a:p>
            <a:pPr>
              <a:lnSpc>
                <a:spcPct val="100000"/>
              </a:lnSpc>
            </a:pPr>
            <a:r>
              <a:rPr lang="en-US" dirty="0">
                <a:solidFill>
                  <a:schemeClr val="bg1"/>
                </a:solidFill>
                <a:latin typeface="Calibri" panose="020F0502020204030204" pitchFamily="34" charset="0"/>
                <a:cs typeface="Calibri" panose="020F0502020204030204" pitchFamily="34" charset="0"/>
              </a:rPr>
              <a:t>2022 NC AHEC Statewide Meeting: Celebrating 50 Years</a:t>
            </a:r>
          </a:p>
        </p:txBody>
      </p:sp>
    </p:spTree>
    <p:extLst>
      <p:ext uri="{BB962C8B-B14F-4D97-AF65-F5344CB8AC3E}">
        <p14:creationId xmlns:p14="http://schemas.microsoft.com/office/powerpoint/2010/main" val="16576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86EEAC6-011F-4499-ACFF-2FDC742DB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6970F14D-B6E6-40EA-96B4-4E18D0CF9D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2" name="Rectangle 17">
            <a:extLst>
              <a:ext uri="{FF2B5EF4-FFF2-40B4-BE49-F238E27FC236}">
                <a16:creationId xmlns:a16="http://schemas.microsoft.com/office/drawing/2014/main" id="{DADC4F84-175A-4AB1-916C-1E5796E1E0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group of people posing for a photo&#10;&#10;Description automatically generated">
            <a:extLst>
              <a:ext uri="{FF2B5EF4-FFF2-40B4-BE49-F238E27FC236}">
                <a16:creationId xmlns:a16="http://schemas.microsoft.com/office/drawing/2014/main" id="{B5717814-DB34-16A2-3BE5-0187CFE79A4B}"/>
              </a:ext>
            </a:extLst>
          </p:cNvPr>
          <p:cNvPicPr>
            <a:picLocks noChangeAspect="1"/>
          </p:cNvPicPr>
          <p:nvPr/>
        </p:nvPicPr>
        <p:blipFill rotWithShape="1">
          <a:blip r:embed="rId3">
            <a:alphaModFix amt="25000"/>
          </a:blip>
          <a:srcRect l="12959" r="6152" b="-1"/>
          <a:stretch/>
        </p:blipFill>
        <p:spPr>
          <a:xfrm>
            <a:off x="-7912" y="10"/>
            <a:ext cx="12191980" cy="6857990"/>
          </a:xfrm>
          <a:prstGeom prst="rect">
            <a:avLst/>
          </a:prstGeom>
        </p:spPr>
      </p:pic>
      <p:sp>
        <p:nvSpPr>
          <p:cNvPr id="7" name="TextBox 6">
            <a:extLst>
              <a:ext uri="{FF2B5EF4-FFF2-40B4-BE49-F238E27FC236}">
                <a16:creationId xmlns:a16="http://schemas.microsoft.com/office/drawing/2014/main" id="{CE6ED6B2-57FF-BC61-9401-37C7CB9EB0F7}"/>
              </a:ext>
            </a:extLst>
          </p:cNvPr>
          <p:cNvSpPr txBox="1"/>
          <p:nvPr/>
        </p:nvSpPr>
        <p:spPr>
          <a:xfrm>
            <a:off x="928106" y="2685060"/>
            <a:ext cx="7315200" cy="1478736"/>
          </a:xfrm>
          <a:prstGeom prst="rect">
            <a:avLst/>
          </a:prstGeom>
        </p:spPr>
        <p:txBody>
          <a:bodyPr vert="horz" lIns="91440" tIns="45720" rIns="91440" bIns="45720" rtlCol="0" anchor="ctr">
            <a:normAutofit/>
          </a:bodyPr>
          <a:lstStyle/>
          <a:p>
            <a:pPr defTabSz="914400">
              <a:lnSpc>
                <a:spcPct val="90000"/>
              </a:lnSpc>
              <a:spcAft>
                <a:spcPts val="600"/>
              </a:spcAft>
              <a:buClr>
                <a:schemeClr val="accent1"/>
              </a:buClr>
            </a:pPr>
            <a:r>
              <a:rPr lang="en-US" sz="3200" dirty="0"/>
              <a:t>Baby Boomers, Gen Xers, Millennials, and Gen Zers make up the majority of adults in the United States.</a:t>
            </a:r>
          </a:p>
        </p:txBody>
      </p:sp>
    </p:spTree>
    <p:extLst>
      <p:ext uri="{BB962C8B-B14F-4D97-AF65-F5344CB8AC3E}">
        <p14:creationId xmlns:p14="http://schemas.microsoft.com/office/powerpoint/2010/main" val="3574342075"/>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7806C6-E0C8-1F2C-5C56-76273D950A2A}"/>
              </a:ext>
            </a:extLst>
          </p:cNvPr>
          <p:cNvSpPr txBox="1"/>
          <p:nvPr/>
        </p:nvSpPr>
        <p:spPr>
          <a:xfrm>
            <a:off x="901844" y="1413064"/>
            <a:ext cx="10388312" cy="4031873"/>
          </a:xfrm>
          <a:prstGeom prst="rect">
            <a:avLst/>
          </a:prstGeom>
          <a:noFill/>
        </p:spPr>
        <p:txBody>
          <a:bodyPr wrap="square">
            <a:spAutoFit/>
          </a:bodyPr>
          <a:lstStyle/>
          <a:p>
            <a:r>
              <a:rPr lang="en-US" sz="3200" dirty="0">
                <a:solidFill>
                  <a:srgbClr val="000000"/>
                </a:solidFill>
                <a:latin typeface="Calibri" panose="020F0502020204030204" pitchFamily="34" charset="0"/>
              </a:rPr>
              <a:t>Each of the six living generational groups connects with organizations differently online. This generational difference might pose a few issues for companies with limited resources that must be all things to all people. </a:t>
            </a:r>
          </a:p>
          <a:p>
            <a:endParaRPr lang="en-US" sz="3200" dirty="0">
              <a:solidFill>
                <a:srgbClr val="000000"/>
              </a:solidFill>
              <a:latin typeface="Calibri" panose="020F0502020204030204" pitchFamily="34" charset="0"/>
            </a:endParaRPr>
          </a:p>
          <a:p>
            <a:r>
              <a:rPr lang="en-US" sz="3200" dirty="0">
                <a:solidFill>
                  <a:srgbClr val="000000"/>
                </a:solidFill>
                <a:latin typeface="Calibri" panose="020F0502020204030204" pitchFamily="34" charset="0"/>
              </a:rPr>
              <a:t>Understanding the multiple generational disparities can assist mission-driven organizations in cultivating community partnerships and achieving organizational goals.</a:t>
            </a:r>
            <a:endParaRPr lang="en-US" sz="3200" dirty="0"/>
          </a:p>
        </p:txBody>
      </p:sp>
    </p:spTree>
    <p:extLst>
      <p:ext uri="{BB962C8B-B14F-4D97-AF65-F5344CB8AC3E}">
        <p14:creationId xmlns:p14="http://schemas.microsoft.com/office/powerpoint/2010/main" val="3256047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0">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12">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3" name="Rectangle 14">
            <a:extLst>
              <a:ext uri="{FF2B5EF4-FFF2-40B4-BE49-F238E27FC236}">
                <a16:creationId xmlns:a16="http://schemas.microsoft.com/office/drawing/2014/main" id="{8A4DBD17-19AD-4376-A55A-C527EF944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16">
            <a:extLst>
              <a:ext uri="{FF2B5EF4-FFF2-40B4-BE49-F238E27FC236}">
                <a16:creationId xmlns:a16="http://schemas.microsoft.com/office/drawing/2014/main" id="{7DB7C943-6BFC-4A35-8DFA-0B204CD18B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7552943"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descr="Graphical user interface, website&#10;&#10;Description automatically generated">
            <a:extLst>
              <a:ext uri="{FF2B5EF4-FFF2-40B4-BE49-F238E27FC236}">
                <a16:creationId xmlns:a16="http://schemas.microsoft.com/office/drawing/2014/main" id="{8A431BC3-CBBD-99F5-C7ED-A9DAA4D3A539}"/>
              </a:ext>
            </a:extLst>
          </p:cNvPr>
          <p:cNvPicPr>
            <a:picLocks noChangeAspect="1"/>
          </p:cNvPicPr>
          <p:nvPr/>
        </p:nvPicPr>
        <p:blipFill rotWithShape="1">
          <a:blip r:embed="rId3"/>
          <a:srcRect l="32793" r="36716" b="2"/>
          <a:stretch/>
        </p:blipFill>
        <p:spPr>
          <a:xfrm>
            <a:off x="7938718" y="759599"/>
            <a:ext cx="3458249" cy="5330650"/>
          </a:xfrm>
          <a:prstGeom prst="rect">
            <a:avLst/>
          </a:prstGeom>
        </p:spPr>
      </p:pic>
      <p:sp>
        <p:nvSpPr>
          <p:cNvPr id="25" name="Rectangle 18">
            <a:extLst>
              <a:ext uri="{FF2B5EF4-FFF2-40B4-BE49-F238E27FC236}">
                <a16:creationId xmlns:a16="http://schemas.microsoft.com/office/drawing/2014/main" id="{79DF27D9-327F-4301-A56A-9A8EC61E6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a:extLst>
              <a:ext uri="{FF2B5EF4-FFF2-40B4-BE49-F238E27FC236}">
                <a16:creationId xmlns:a16="http://schemas.microsoft.com/office/drawing/2014/main" id="{27BCA2EA-2850-1CBA-2669-E4E3AB08B563}"/>
              </a:ext>
            </a:extLst>
          </p:cNvPr>
          <p:cNvSpPr txBox="1"/>
          <p:nvPr/>
        </p:nvSpPr>
        <p:spPr>
          <a:xfrm>
            <a:off x="726740" y="2824263"/>
            <a:ext cx="6099462" cy="1200329"/>
          </a:xfrm>
          <a:prstGeom prst="rect">
            <a:avLst/>
          </a:prstGeom>
          <a:noFill/>
        </p:spPr>
        <p:txBody>
          <a:bodyPr wrap="square">
            <a:spAutoFit/>
          </a:bodyPr>
          <a:lstStyle/>
          <a:p>
            <a:pPr algn="ctr"/>
            <a:r>
              <a:rPr lang="en-US" sz="3600" u="none" strike="noStrike" dirty="0">
                <a:solidFill>
                  <a:srgbClr val="FFFFFF"/>
                </a:solidFill>
                <a:effectLst/>
                <a:latin typeface="Calibri" panose="020F0502020204030204" pitchFamily="34" charset="0"/>
                <a:cs typeface="Calibri" panose="020F0502020204030204" pitchFamily="34" charset="0"/>
              </a:rPr>
              <a:t>What is Multi-generational Marketing?</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77034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91ACBF-EB0A-6EDC-BD48-D3D0BA4341AD}"/>
              </a:ext>
            </a:extLst>
          </p:cNvPr>
          <p:cNvSpPr txBox="1"/>
          <p:nvPr/>
        </p:nvSpPr>
        <p:spPr>
          <a:xfrm>
            <a:off x="1491095" y="1659285"/>
            <a:ext cx="9209809" cy="3539430"/>
          </a:xfrm>
          <a:prstGeom prst="rect">
            <a:avLst/>
          </a:prstGeom>
          <a:noFill/>
        </p:spPr>
        <p:txBody>
          <a:bodyPr wrap="square">
            <a:spAutoFit/>
          </a:bodyPr>
          <a:lstStyle/>
          <a:p>
            <a:r>
              <a:rPr lang="en-US" sz="3200" dirty="0"/>
              <a:t>Multigenerational marketing theory is based on two founding principles: </a:t>
            </a:r>
          </a:p>
          <a:p>
            <a:endParaRPr lang="en-US" sz="3200" dirty="0"/>
          </a:p>
          <a:p>
            <a:pPr marL="514350" indent="-514350">
              <a:buAutoNum type="arabicParenBoth"/>
            </a:pPr>
            <a:r>
              <a:rPr lang="en-US" sz="3200" dirty="0"/>
              <a:t>consumer needs change with life stages, and </a:t>
            </a:r>
          </a:p>
          <a:p>
            <a:r>
              <a:rPr lang="en-US" sz="3200" dirty="0"/>
              <a:t>(2) advertising campaigns targeting generational groups that reflect generational values may influence consumer behavior.</a:t>
            </a:r>
          </a:p>
        </p:txBody>
      </p:sp>
    </p:spTree>
    <p:extLst>
      <p:ext uri="{BB962C8B-B14F-4D97-AF65-F5344CB8AC3E}">
        <p14:creationId xmlns:p14="http://schemas.microsoft.com/office/powerpoint/2010/main" val="1375839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0">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12">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3" name="Rectangle 14">
            <a:extLst>
              <a:ext uri="{FF2B5EF4-FFF2-40B4-BE49-F238E27FC236}">
                <a16:creationId xmlns:a16="http://schemas.microsoft.com/office/drawing/2014/main" id="{8A4DBD17-19AD-4376-A55A-C527EF944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16">
            <a:extLst>
              <a:ext uri="{FF2B5EF4-FFF2-40B4-BE49-F238E27FC236}">
                <a16:creationId xmlns:a16="http://schemas.microsoft.com/office/drawing/2014/main" id="{7DB7C943-6BFC-4A35-8DFA-0B204CD18B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7552943"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descr="Graphical user interface, website&#10;&#10;Description automatically generated">
            <a:extLst>
              <a:ext uri="{FF2B5EF4-FFF2-40B4-BE49-F238E27FC236}">
                <a16:creationId xmlns:a16="http://schemas.microsoft.com/office/drawing/2014/main" id="{8A431BC3-CBBD-99F5-C7ED-A9DAA4D3A539}"/>
              </a:ext>
            </a:extLst>
          </p:cNvPr>
          <p:cNvPicPr>
            <a:picLocks noChangeAspect="1"/>
          </p:cNvPicPr>
          <p:nvPr/>
        </p:nvPicPr>
        <p:blipFill rotWithShape="1">
          <a:blip r:embed="rId3"/>
          <a:srcRect l="32793" r="36716" b="2"/>
          <a:stretch/>
        </p:blipFill>
        <p:spPr>
          <a:xfrm>
            <a:off x="7938718" y="759599"/>
            <a:ext cx="3458249" cy="5330650"/>
          </a:xfrm>
          <a:prstGeom prst="rect">
            <a:avLst/>
          </a:prstGeom>
        </p:spPr>
      </p:pic>
      <p:sp>
        <p:nvSpPr>
          <p:cNvPr id="25" name="Rectangle 18">
            <a:extLst>
              <a:ext uri="{FF2B5EF4-FFF2-40B4-BE49-F238E27FC236}">
                <a16:creationId xmlns:a16="http://schemas.microsoft.com/office/drawing/2014/main" id="{79DF27D9-327F-4301-A56A-9A8EC61E6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a:extLst>
              <a:ext uri="{FF2B5EF4-FFF2-40B4-BE49-F238E27FC236}">
                <a16:creationId xmlns:a16="http://schemas.microsoft.com/office/drawing/2014/main" id="{27BCA2EA-2850-1CBA-2669-E4E3AB08B563}"/>
              </a:ext>
            </a:extLst>
          </p:cNvPr>
          <p:cNvSpPr txBox="1"/>
          <p:nvPr/>
        </p:nvSpPr>
        <p:spPr>
          <a:xfrm>
            <a:off x="379930" y="2547265"/>
            <a:ext cx="6855757" cy="1754326"/>
          </a:xfrm>
          <a:prstGeom prst="rect">
            <a:avLst/>
          </a:prstGeom>
          <a:noFill/>
        </p:spPr>
        <p:txBody>
          <a:bodyPr wrap="square">
            <a:spAutoFit/>
          </a:bodyPr>
          <a:lstStyle/>
          <a:p>
            <a:pPr algn="ctr"/>
            <a:r>
              <a:rPr lang="en-US" sz="3600" b="0" i="0" u="none" strike="noStrike" dirty="0">
                <a:solidFill>
                  <a:schemeClr val="bg1"/>
                </a:solidFill>
                <a:effectLst/>
                <a:latin typeface="Poppins" pitchFamily="2" charset="77"/>
              </a:rPr>
              <a:t>How to Develop a Successful Multi-generational Marketing Strategy</a:t>
            </a:r>
          </a:p>
        </p:txBody>
      </p:sp>
    </p:spTree>
    <p:extLst>
      <p:ext uri="{BB962C8B-B14F-4D97-AF65-F5344CB8AC3E}">
        <p14:creationId xmlns:p14="http://schemas.microsoft.com/office/powerpoint/2010/main" val="323461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91ACBF-EB0A-6EDC-BD48-D3D0BA4341AD}"/>
              </a:ext>
            </a:extLst>
          </p:cNvPr>
          <p:cNvSpPr txBox="1"/>
          <p:nvPr/>
        </p:nvSpPr>
        <p:spPr>
          <a:xfrm>
            <a:off x="1491095" y="1905506"/>
            <a:ext cx="9209809" cy="3046988"/>
          </a:xfrm>
          <a:prstGeom prst="rect">
            <a:avLst/>
          </a:prstGeom>
          <a:noFill/>
        </p:spPr>
        <p:txBody>
          <a:bodyPr wrap="square">
            <a:spAutoFit/>
          </a:bodyPr>
          <a:lstStyle/>
          <a:p>
            <a:pPr marL="514350" indent="-514350">
              <a:buFont typeface="+mj-lt"/>
              <a:buAutoNum type="arabicPeriod"/>
            </a:pPr>
            <a:r>
              <a:rPr lang="en-US" sz="3200" u="none" strike="noStrike" dirty="0">
                <a:solidFill>
                  <a:srgbClr val="000000"/>
                </a:solidFill>
                <a:effectLst/>
                <a:latin typeface="Calibri" panose="020F0502020204030204" pitchFamily="34" charset="0"/>
                <a:cs typeface="Calibri" panose="020F0502020204030204" pitchFamily="34" charset="0"/>
              </a:rPr>
              <a:t>Identify each generational cohort represented in your organization’s target audience. </a:t>
            </a:r>
          </a:p>
          <a:p>
            <a:pPr marL="514350" indent="-514350">
              <a:buFont typeface="+mj-lt"/>
              <a:buAutoNum type="arabicPeriod"/>
            </a:pPr>
            <a:endParaRPr lang="en-US" sz="3200" dirty="0">
              <a:solidFill>
                <a:srgbClr val="000000"/>
              </a:solidFill>
              <a:latin typeface="Calibri" panose="020F0502020204030204" pitchFamily="34" charset="0"/>
              <a:cs typeface="Calibri" panose="020F0502020204030204" pitchFamily="34" charset="0"/>
            </a:endParaRPr>
          </a:p>
          <a:p>
            <a:pPr marL="514350" indent="-514350">
              <a:buFont typeface="+mj-lt"/>
              <a:buAutoNum type="arabicPeriod"/>
            </a:pPr>
            <a:r>
              <a:rPr lang="en-US" sz="3200" dirty="0">
                <a:solidFill>
                  <a:srgbClr val="000000"/>
                </a:solidFill>
                <a:latin typeface="Calibri" panose="020F0502020204030204" pitchFamily="34" charset="0"/>
                <a:cs typeface="Calibri" panose="020F0502020204030204" pitchFamily="34" charset="0"/>
              </a:rPr>
              <a:t>Segment</a:t>
            </a:r>
          </a:p>
          <a:p>
            <a:pPr marL="514350" indent="-514350">
              <a:buFont typeface="+mj-lt"/>
              <a:buAutoNum type="arabicPeriod"/>
            </a:pPr>
            <a:endParaRPr lang="en-US" sz="3200" dirty="0">
              <a:solidFill>
                <a:srgbClr val="000000"/>
              </a:solidFill>
              <a:latin typeface="Calibri" panose="020F0502020204030204" pitchFamily="34" charset="0"/>
              <a:cs typeface="Calibri" panose="020F0502020204030204" pitchFamily="34" charset="0"/>
            </a:endParaRPr>
          </a:p>
          <a:p>
            <a:pPr marL="514350" indent="-514350">
              <a:buFont typeface="+mj-lt"/>
              <a:buAutoNum type="arabicPeriod"/>
            </a:pPr>
            <a:r>
              <a:rPr lang="en-US" sz="3200" dirty="0">
                <a:solidFill>
                  <a:srgbClr val="000000"/>
                </a:solidFill>
                <a:latin typeface="Calibri" panose="020F0502020204030204" pitchFamily="34" charset="0"/>
                <a:cs typeface="Calibri" panose="020F0502020204030204" pitchFamily="34" charset="0"/>
              </a:rPr>
              <a:t>Conduct Market Research</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79699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0">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12">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3" name="Rectangle 14">
            <a:extLst>
              <a:ext uri="{FF2B5EF4-FFF2-40B4-BE49-F238E27FC236}">
                <a16:creationId xmlns:a16="http://schemas.microsoft.com/office/drawing/2014/main" id="{8A4DBD17-19AD-4376-A55A-C527EF944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16">
            <a:extLst>
              <a:ext uri="{FF2B5EF4-FFF2-40B4-BE49-F238E27FC236}">
                <a16:creationId xmlns:a16="http://schemas.microsoft.com/office/drawing/2014/main" id="{7DB7C943-6BFC-4A35-8DFA-0B204CD18B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7552943"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descr="Graphical user interface, website&#10;&#10;Description automatically generated">
            <a:extLst>
              <a:ext uri="{FF2B5EF4-FFF2-40B4-BE49-F238E27FC236}">
                <a16:creationId xmlns:a16="http://schemas.microsoft.com/office/drawing/2014/main" id="{8A431BC3-CBBD-99F5-C7ED-A9DAA4D3A539}"/>
              </a:ext>
            </a:extLst>
          </p:cNvPr>
          <p:cNvPicPr>
            <a:picLocks noChangeAspect="1"/>
          </p:cNvPicPr>
          <p:nvPr/>
        </p:nvPicPr>
        <p:blipFill rotWithShape="1">
          <a:blip r:embed="rId3"/>
          <a:srcRect l="32793" r="36716" b="2"/>
          <a:stretch/>
        </p:blipFill>
        <p:spPr>
          <a:xfrm>
            <a:off x="7938718" y="759599"/>
            <a:ext cx="3458249" cy="5330650"/>
          </a:xfrm>
          <a:prstGeom prst="rect">
            <a:avLst/>
          </a:prstGeom>
        </p:spPr>
      </p:pic>
      <p:sp>
        <p:nvSpPr>
          <p:cNvPr id="25" name="Rectangle 18">
            <a:extLst>
              <a:ext uri="{FF2B5EF4-FFF2-40B4-BE49-F238E27FC236}">
                <a16:creationId xmlns:a16="http://schemas.microsoft.com/office/drawing/2014/main" id="{79DF27D9-327F-4301-A56A-9A8EC61E6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a:extLst>
              <a:ext uri="{FF2B5EF4-FFF2-40B4-BE49-F238E27FC236}">
                <a16:creationId xmlns:a16="http://schemas.microsoft.com/office/drawing/2014/main" id="{27BCA2EA-2850-1CBA-2669-E4E3AB08B563}"/>
              </a:ext>
            </a:extLst>
          </p:cNvPr>
          <p:cNvSpPr txBox="1"/>
          <p:nvPr/>
        </p:nvSpPr>
        <p:spPr>
          <a:xfrm>
            <a:off x="379930" y="2547265"/>
            <a:ext cx="6793081" cy="1754326"/>
          </a:xfrm>
          <a:prstGeom prst="rect">
            <a:avLst/>
          </a:prstGeom>
          <a:noFill/>
        </p:spPr>
        <p:txBody>
          <a:bodyPr wrap="square">
            <a:spAutoFit/>
          </a:bodyPr>
          <a:lstStyle/>
          <a:p>
            <a:pPr algn="ctr"/>
            <a:r>
              <a:rPr lang="en-US" sz="3600" u="none" strike="noStrike" dirty="0">
                <a:solidFill>
                  <a:schemeClr val="bg1"/>
                </a:solidFill>
                <a:effectLst/>
                <a:latin typeface="Calibri" panose="020F0502020204030204" pitchFamily="34" charset="0"/>
                <a:cs typeface="Calibri" panose="020F0502020204030204" pitchFamily="34" charset="0"/>
              </a:rPr>
              <a:t>Incorporate generation-specific marketing strategies into your overall marketing strategy.</a:t>
            </a:r>
          </a:p>
        </p:txBody>
      </p:sp>
    </p:spTree>
    <p:extLst>
      <p:ext uri="{BB962C8B-B14F-4D97-AF65-F5344CB8AC3E}">
        <p14:creationId xmlns:p14="http://schemas.microsoft.com/office/powerpoint/2010/main" val="2533913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91ACBF-EB0A-6EDC-BD48-D3D0BA4341AD}"/>
              </a:ext>
            </a:extLst>
          </p:cNvPr>
          <p:cNvSpPr txBox="1"/>
          <p:nvPr/>
        </p:nvSpPr>
        <p:spPr>
          <a:xfrm>
            <a:off x="1491095" y="920621"/>
            <a:ext cx="9209809" cy="5016758"/>
          </a:xfrm>
          <a:prstGeom prst="rect">
            <a:avLst/>
          </a:prstGeom>
          <a:noFill/>
        </p:spPr>
        <p:txBody>
          <a:bodyPr wrap="square">
            <a:spAutoFit/>
          </a:bodyPr>
          <a:lstStyle/>
          <a:p>
            <a:pPr marL="514350" indent="-514350">
              <a:buFont typeface="+mj-lt"/>
              <a:buAutoNum type="arabicPeriod"/>
            </a:pPr>
            <a:r>
              <a:rPr lang="en-US" sz="3200" u="none" strike="noStrike" dirty="0">
                <a:solidFill>
                  <a:srgbClr val="000000"/>
                </a:solidFill>
                <a:effectLst/>
                <a:latin typeface="Calibri" panose="020F0502020204030204" pitchFamily="34" charset="0"/>
                <a:cs typeface="Calibri" panose="020F0502020204030204" pitchFamily="34" charset="0"/>
              </a:rPr>
              <a:t>Understand the backgrounds, characteristics, lifestyle preferences, priorities, and values of each generation identified within the target audience.</a:t>
            </a:r>
          </a:p>
          <a:p>
            <a:pPr marL="514350" indent="-514350">
              <a:buFont typeface="+mj-lt"/>
              <a:buAutoNum type="arabicPeriod"/>
            </a:pPr>
            <a:endParaRPr lang="en-US" sz="3200" dirty="0">
              <a:solidFill>
                <a:srgbClr val="000000"/>
              </a:solidFill>
              <a:latin typeface="Calibri" panose="020F0502020204030204" pitchFamily="34" charset="0"/>
              <a:cs typeface="Calibri" panose="020F0502020204030204" pitchFamily="34" charset="0"/>
            </a:endParaRPr>
          </a:p>
          <a:p>
            <a:pPr marL="514350" indent="-514350">
              <a:buFont typeface="+mj-lt"/>
              <a:buAutoNum type="arabicPeriod"/>
            </a:pPr>
            <a:r>
              <a:rPr lang="en-US" sz="3200" u="none" strike="noStrike" dirty="0">
                <a:solidFill>
                  <a:srgbClr val="000000"/>
                </a:solidFill>
                <a:effectLst/>
                <a:latin typeface="Calibri" panose="020F0502020204030204" pitchFamily="34" charset="0"/>
                <a:cs typeface="Calibri" panose="020F0502020204030204" pitchFamily="34" charset="0"/>
              </a:rPr>
              <a:t>Recognize the different behavior of generations and use unique and targeted marketing approaches based on this uniqueness. Influencers… </a:t>
            </a:r>
          </a:p>
          <a:p>
            <a:pPr marL="514350" indent="-514350">
              <a:buFont typeface="+mj-lt"/>
              <a:buAutoNum type="arabicPeriod"/>
            </a:pPr>
            <a:endParaRPr lang="en-US" sz="3200" u="none" strike="noStrike" dirty="0">
              <a:solidFill>
                <a:srgbClr val="000000"/>
              </a:solidFill>
              <a:effectLst/>
              <a:latin typeface="Calibri" panose="020F0502020204030204" pitchFamily="34" charset="0"/>
              <a:cs typeface="Calibri" panose="020F0502020204030204" pitchFamily="34" charset="0"/>
            </a:endParaRPr>
          </a:p>
          <a:p>
            <a:pPr marL="514350" indent="-514350">
              <a:buFont typeface="+mj-lt"/>
              <a:buAutoNum type="arabicPeriod"/>
            </a:pPr>
            <a:r>
              <a:rPr lang="en-US" sz="3200" dirty="0">
                <a:solidFill>
                  <a:srgbClr val="000000"/>
                </a:solidFill>
                <a:latin typeface="Calibri" panose="020F0502020204030204" pitchFamily="34" charset="0"/>
              </a:rPr>
              <a:t>Additionally, organizations should pay attention to generational lifecycles</a:t>
            </a:r>
            <a:endParaRPr lang="en-US" sz="3200" u="none" strike="noStrike" dirty="0">
              <a:solidFill>
                <a:srgbClr val="00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33041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0">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12">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3" name="Rectangle 14">
            <a:extLst>
              <a:ext uri="{FF2B5EF4-FFF2-40B4-BE49-F238E27FC236}">
                <a16:creationId xmlns:a16="http://schemas.microsoft.com/office/drawing/2014/main" id="{8A4DBD17-19AD-4376-A55A-C527EF944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16">
            <a:extLst>
              <a:ext uri="{FF2B5EF4-FFF2-40B4-BE49-F238E27FC236}">
                <a16:creationId xmlns:a16="http://schemas.microsoft.com/office/drawing/2014/main" id="{7DB7C943-6BFC-4A35-8DFA-0B204CD18B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7552943"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descr="Graphical user interface, website&#10;&#10;Description automatically generated">
            <a:extLst>
              <a:ext uri="{FF2B5EF4-FFF2-40B4-BE49-F238E27FC236}">
                <a16:creationId xmlns:a16="http://schemas.microsoft.com/office/drawing/2014/main" id="{8A431BC3-CBBD-99F5-C7ED-A9DAA4D3A539}"/>
              </a:ext>
            </a:extLst>
          </p:cNvPr>
          <p:cNvPicPr>
            <a:picLocks noChangeAspect="1"/>
          </p:cNvPicPr>
          <p:nvPr/>
        </p:nvPicPr>
        <p:blipFill rotWithShape="1">
          <a:blip r:embed="rId3"/>
          <a:srcRect l="32793" r="36716" b="2"/>
          <a:stretch/>
        </p:blipFill>
        <p:spPr>
          <a:xfrm>
            <a:off x="7938718" y="759599"/>
            <a:ext cx="3458249" cy="5330650"/>
          </a:xfrm>
          <a:prstGeom prst="rect">
            <a:avLst/>
          </a:prstGeom>
        </p:spPr>
      </p:pic>
      <p:sp>
        <p:nvSpPr>
          <p:cNvPr id="25" name="Rectangle 18">
            <a:extLst>
              <a:ext uri="{FF2B5EF4-FFF2-40B4-BE49-F238E27FC236}">
                <a16:creationId xmlns:a16="http://schemas.microsoft.com/office/drawing/2014/main" id="{79DF27D9-327F-4301-A56A-9A8EC61E6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a:extLst>
              <a:ext uri="{FF2B5EF4-FFF2-40B4-BE49-F238E27FC236}">
                <a16:creationId xmlns:a16="http://schemas.microsoft.com/office/drawing/2014/main" id="{27BCA2EA-2850-1CBA-2669-E4E3AB08B563}"/>
              </a:ext>
            </a:extLst>
          </p:cNvPr>
          <p:cNvSpPr txBox="1"/>
          <p:nvPr/>
        </p:nvSpPr>
        <p:spPr>
          <a:xfrm>
            <a:off x="379930" y="2824263"/>
            <a:ext cx="6793081" cy="1200329"/>
          </a:xfrm>
          <a:prstGeom prst="rect">
            <a:avLst/>
          </a:prstGeom>
          <a:noFill/>
        </p:spPr>
        <p:txBody>
          <a:bodyPr wrap="square">
            <a:spAutoFit/>
          </a:bodyPr>
          <a:lstStyle/>
          <a:p>
            <a:pPr algn="ctr"/>
            <a:r>
              <a:rPr lang="en-US" sz="3600" u="none" strike="noStrike" dirty="0">
                <a:solidFill>
                  <a:schemeClr val="bg1"/>
                </a:solidFill>
                <a:effectLst/>
                <a:latin typeface="Calibri" panose="020F0502020204030204" pitchFamily="34" charset="0"/>
                <a:cs typeface="Calibri" panose="020F0502020204030204" pitchFamily="34" charset="0"/>
              </a:rPr>
              <a:t>Prioritize the development of brand-market relationships.</a:t>
            </a:r>
          </a:p>
        </p:txBody>
      </p:sp>
    </p:spTree>
    <p:extLst>
      <p:ext uri="{BB962C8B-B14F-4D97-AF65-F5344CB8AC3E}">
        <p14:creationId xmlns:p14="http://schemas.microsoft.com/office/powerpoint/2010/main" val="209524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91ACBF-EB0A-6EDC-BD48-D3D0BA4341AD}"/>
              </a:ext>
            </a:extLst>
          </p:cNvPr>
          <p:cNvSpPr txBox="1"/>
          <p:nvPr/>
        </p:nvSpPr>
        <p:spPr>
          <a:xfrm>
            <a:off x="1491095" y="1659285"/>
            <a:ext cx="9209809" cy="3539430"/>
          </a:xfrm>
          <a:prstGeom prst="rect">
            <a:avLst/>
          </a:prstGeom>
          <a:noFill/>
        </p:spPr>
        <p:txBody>
          <a:bodyPr wrap="square">
            <a:spAutoFit/>
          </a:bodyPr>
          <a:lstStyle/>
          <a:p>
            <a:pPr marL="514350" indent="-514350">
              <a:buFont typeface="+mj-lt"/>
              <a:buAutoNum type="arabicPeriod"/>
            </a:pPr>
            <a:r>
              <a:rPr lang="en-US" sz="3200" u="none" strike="noStrike" dirty="0">
                <a:solidFill>
                  <a:srgbClr val="000000"/>
                </a:solidFill>
                <a:effectLst/>
                <a:latin typeface="Calibri" panose="020F0502020204030204" pitchFamily="34" charset="0"/>
                <a:cs typeface="Calibri" panose="020F0502020204030204" pitchFamily="34" charset="0"/>
              </a:rPr>
              <a:t>Marketers should build relationships with each specific generation represented in their targeted audience or community.</a:t>
            </a:r>
          </a:p>
          <a:p>
            <a:pPr marL="514350" indent="-514350">
              <a:buFont typeface="+mj-lt"/>
              <a:buAutoNum type="arabicPeriod"/>
            </a:pPr>
            <a:endParaRPr lang="en-US" sz="3200" dirty="0">
              <a:solidFill>
                <a:srgbClr val="000000"/>
              </a:solidFill>
              <a:latin typeface="Calibri" panose="020F0502020204030204" pitchFamily="34" charset="0"/>
              <a:cs typeface="Calibri" panose="020F0502020204030204" pitchFamily="34" charset="0"/>
            </a:endParaRPr>
          </a:p>
          <a:p>
            <a:pPr marL="514350" indent="-514350">
              <a:buFont typeface="+mj-lt"/>
              <a:buAutoNum type="arabicPeriod"/>
            </a:pPr>
            <a:r>
              <a:rPr lang="en-US" sz="3200" dirty="0">
                <a:solidFill>
                  <a:srgbClr val="000000"/>
                </a:solidFill>
                <a:latin typeface="Calibri" panose="020F0502020204030204" pitchFamily="34" charset="0"/>
                <a:cs typeface="Calibri" panose="020F0502020204030204" pitchFamily="34" charset="0"/>
              </a:rPr>
              <a:t>E</a:t>
            </a:r>
            <a:r>
              <a:rPr lang="en-US" sz="3200" u="none" strike="noStrike" dirty="0">
                <a:solidFill>
                  <a:srgbClr val="000000"/>
                </a:solidFill>
                <a:effectLst/>
                <a:latin typeface="Calibri" panose="020F0502020204030204" pitchFamily="34" charset="0"/>
                <a:cs typeface="Calibri" panose="020F0502020204030204" pitchFamily="34" charset="0"/>
              </a:rPr>
              <a:t>ach generation has preferred methods of communication and trusted sources of information that the marketer should understand and use.</a:t>
            </a:r>
          </a:p>
        </p:txBody>
      </p:sp>
    </p:spTree>
    <p:extLst>
      <p:ext uri="{BB962C8B-B14F-4D97-AF65-F5344CB8AC3E}">
        <p14:creationId xmlns:p14="http://schemas.microsoft.com/office/powerpoint/2010/main" val="1134804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622A5C-DCF5-4D9E-B761-F4C01DE21D0B}"/>
              </a:ext>
            </a:extLst>
          </p:cNvPr>
          <p:cNvSpPr/>
          <p:nvPr/>
        </p:nvSpPr>
        <p:spPr>
          <a:xfrm>
            <a:off x="3570644" y="759629"/>
            <a:ext cx="8115229" cy="533874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sp>
        <p:nvSpPr>
          <p:cNvPr id="2" name="Title 1">
            <a:extLst>
              <a:ext uri="{FF2B5EF4-FFF2-40B4-BE49-F238E27FC236}">
                <a16:creationId xmlns:a16="http://schemas.microsoft.com/office/drawing/2014/main" id="{D44D43F7-AB5D-6B23-FF48-12ED75E5A668}"/>
              </a:ext>
            </a:extLst>
          </p:cNvPr>
          <p:cNvSpPr>
            <a:spLocks noGrp="1"/>
          </p:cNvSpPr>
          <p:nvPr>
            <p:ph type="title"/>
          </p:nvPr>
        </p:nvSpPr>
        <p:spPr/>
        <p:txBody>
          <a:bodyPr/>
          <a:lstStyle/>
          <a:p>
            <a:r>
              <a:rPr lang="en-US" dirty="0"/>
              <a:t>Context</a:t>
            </a:r>
          </a:p>
        </p:txBody>
      </p:sp>
      <p:sp>
        <p:nvSpPr>
          <p:cNvPr id="6" name="TextBox 5">
            <a:extLst>
              <a:ext uri="{FF2B5EF4-FFF2-40B4-BE49-F238E27FC236}">
                <a16:creationId xmlns:a16="http://schemas.microsoft.com/office/drawing/2014/main" id="{1A89EB0F-A38C-91F1-D83C-C327C6C2C7DF}"/>
              </a:ext>
            </a:extLst>
          </p:cNvPr>
          <p:cNvSpPr txBox="1"/>
          <p:nvPr/>
        </p:nvSpPr>
        <p:spPr>
          <a:xfrm>
            <a:off x="3901060" y="982175"/>
            <a:ext cx="7454396" cy="4524315"/>
          </a:xfrm>
          <a:prstGeom prst="rect">
            <a:avLst/>
          </a:prstGeom>
          <a:noFill/>
        </p:spPr>
        <p:txBody>
          <a:bodyPr wrap="square">
            <a:spAutoFit/>
          </a:bodyPr>
          <a:lstStyle/>
          <a:p>
            <a:r>
              <a:rPr lang="en-US" sz="2400" i="0" u="none" strike="noStrike" dirty="0">
                <a:solidFill>
                  <a:schemeClr val="bg1"/>
                </a:solidFill>
                <a:latin typeface="Calibri" panose="020F0502020204030204" pitchFamily="34" charset="0"/>
              </a:rPr>
              <a:t>NC AHEC is currently using Campaigner to market Professional, Continuing, and Online Education (PCO) via email. </a:t>
            </a:r>
            <a:r>
              <a:rPr lang="en-US" sz="2400" dirty="0">
                <a:solidFill>
                  <a:schemeClr val="bg1"/>
                </a:solidFill>
                <a:latin typeface="Calibri" panose="020F0502020204030204" pitchFamily="34" charset="0"/>
              </a:rPr>
              <a:t>Over the</a:t>
            </a:r>
            <a:r>
              <a:rPr lang="en-US" sz="2400" i="0" u="none" strike="noStrike" dirty="0">
                <a:solidFill>
                  <a:schemeClr val="bg1"/>
                </a:solidFill>
                <a:latin typeface="Calibri" panose="020F0502020204030204" pitchFamily="34" charset="0"/>
              </a:rPr>
              <a:t> past four years, NC AHEC, like many others, has seen an influx of learners from many different generations</a:t>
            </a:r>
            <a:r>
              <a:rPr lang="en-US" sz="2400" dirty="0">
                <a:solidFill>
                  <a:schemeClr val="bg1"/>
                </a:solidFill>
                <a:latin typeface="Calibri" panose="020F0502020204030204" pitchFamily="34" charset="0"/>
              </a:rPr>
              <a:t> </a:t>
            </a:r>
            <a:r>
              <a:rPr lang="en-US" sz="2400" i="0" u="none" strike="noStrike" dirty="0">
                <a:solidFill>
                  <a:schemeClr val="bg1"/>
                </a:solidFill>
                <a:latin typeface="Calibri" panose="020F0502020204030204" pitchFamily="34" charset="0"/>
              </a:rPr>
              <a:t>(in large part due to COVID-19).  </a:t>
            </a:r>
          </a:p>
          <a:p>
            <a:endParaRPr lang="en-US" sz="2400" dirty="0">
              <a:solidFill>
                <a:schemeClr val="bg1"/>
              </a:solidFill>
              <a:latin typeface="Calibri" panose="020F0502020204030204" pitchFamily="34" charset="0"/>
            </a:endParaRPr>
          </a:p>
          <a:p>
            <a:r>
              <a:rPr lang="en-US" sz="2400" dirty="0">
                <a:solidFill>
                  <a:schemeClr val="bg1"/>
                </a:solidFill>
                <a:latin typeface="Calibri" panose="020F0502020204030204" pitchFamily="34" charset="0"/>
              </a:rPr>
              <a:t>However, NC AHEC wants to tap into a younger client base without neglecting its mid-career audience. </a:t>
            </a:r>
          </a:p>
          <a:p>
            <a:endParaRPr lang="en-US" sz="2400" i="0" u="none" strike="noStrike" dirty="0">
              <a:solidFill>
                <a:schemeClr val="bg1"/>
              </a:solidFill>
              <a:latin typeface="Calibri" panose="020F0502020204030204" pitchFamily="34" charset="0"/>
            </a:endParaRPr>
          </a:p>
          <a:p>
            <a:r>
              <a:rPr lang="en-US" sz="2400" dirty="0">
                <a:solidFill>
                  <a:schemeClr val="bg1"/>
                </a:solidFill>
                <a:latin typeface="Calibri" panose="020F0502020204030204" pitchFamily="34" charset="0"/>
              </a:rPr>
              <a:t>How can NC AHEC effectively tap into a multi-generational audience using social media and how do they design and maintain </a:t>
            </a:r>
            <a:r>
              <a:rPr lang="en-US" sz="2400" i="0" u="none" strike="noStrike" dirty="0">
                <a:solidFill>
                  <a:schemeClr val="bg1"/>
                </a:solidFill>
                <a:latin typeface="Calibri" panose="020F0502020204030204" pitchFamily="34" charset="0"/>
              </a:rPr>
              <a:t>strategic planning for </a:t>
            </a:r>
            <a:r>
              <a:rPr lang="en-US" sz="2400" dirty="0">
                <a:solidFill>
                  <a:schemeClr val="bg1"/>
                </a:solidFill>
                <a:latin typeface="Calibri" panose="020F0502020204030204" pitchFamily="34" charset="0"/>
              </a:rPr>
              <a:t>major </a:t>
            </a:r>
            <a:r>
              <a:rPr lang="en-US" sz="2400" i="0" u="none" strike="noStrike" dirty="0">
                <a:solidFill>
                  <a:schemeClr val="bg1"/>
                </a:solidFill>
                <a:latin typeface="Calibri" panose="020F0502020204030204" pitchFamily="34" charset="0"/>
              </a:rPr>
              <a:t>social channels?</a:t>
            </a:r>
          </a:p>
        </p:txBody>
      </p:sp>
    </p:spTree>
    <p:extLst>
      <p:ext uri="{BB962C8B-B14F-4D97-AF65-F5344CB8AC3E}">
        <p14:creationId xmlns:p14="http://schemas.microsoft.com/office/powerpoint/2010/main" val="27208681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0">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12">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3" name="Rectangle 14">
            <a:extLst>
              <a:ext uri="{FF2B5EF4-FFF2-40B4-BE49-F238E27FC236}">
                <a16:creationId xmlns:a16="http://schemas.microsoft.com/office/drawing/2014/main" id="{8A4DBD17-19AD-4376-A55A-C527EF944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16">
            <a:extLst>
              <a:ext uri="{FF2B5EF4-FFF2-40B4-BE49-F238E27FC236}">
                <a16:creationId xmlns:a16="http://schemas.microsoft.com/office/drawing/2014/main" id="{7DB7C943-6BFC-4A35-8DFA-0B204CD18B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7552943"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descr="Graphical user interface, website&#10;&#10;Description automatically generated">
            <a:extLst>
              <a:ext uri="{FF2B5EF4-FFF2-40B4-BE49-F238E27FC236}">
                <a16:creationId xmlns:a16="http://schemas.microsoft.com/office/drawing/2014/main" id="{8A431BC3-CBBD-99F5-C7ED-A9DAA4D3A539}"/>
              </a:ext>
            </a:extLst>
          </p:cNvPr>
          <p:cNvPicPr>
            <a:picLocks noChangeAspect="1"/>
          </p:cNvPicPr>
          <p:nvPr/>
        </p:nvPicPr>
        <p:blipFill rotWithShape="1">
          <a:blip r:embed="rId3"/>
          <a:srcRect l="32793" r="36716" b="2"/>
          <a:stretch/>
        </p:blipFill>
        <p:spPr>
          <a:xfrm>
            <a:off x="7938718" y="759599"/>
            <a:ext cx="3458249" cy="5330650"/>
          </a:xfrm>
          <a:prstGeom prst="rect">
            <a:avLst/>
          </a:prstGeom>
        </p:spPr>
      </p:pic>
      <p:sp>
        <p:nvSpPr>
          <p:cNvPr id="25" name="Rectangle 18">
            <a:extLst>
              <a:ext uri="{FF2B5EF4-FFF2-40B4-BE49-F238E27FC236}">
                <a16:creationId xmlns:a16="http://schemas.microsoft.com/office/drawing/2014/main" id="{79DF27D9-327F-4301-A56A-9A8EC61E6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a:extLst>
              <a:ext uri="{FF2B5EF4-FFF2-40B4-BE49-F238E27FC236}">
                <a16:creationId xmlns:a16="http://schemas.microsoft.com/office/drawing/2014/main" id="{27BCA2EA-2850-1CBA-2669-E4E3AB08B563}"/>
              </a:ext>
            </a:extLst>
          </p:cNvPr>
          <p:cNvSpPr txBox="1"/>
          <p:nvPr/>
        </p:nvSpPr>
        <p:spPr>
          <a:xfrm>
            <a:off x="379930" y="2824263"/>
            <a:ext cx="6793081" cy="1200329"/>
          </a:xfrm>
          <a:prstGeom prst="rect">
            <a:avLst/>
          </a:prstGeom>
          <a:noFill/>
        </p:spPr>
        <p:txBody>
          <a:bodyPr wrap="square">
            <a:spAutoFit/>
          </a:bodyPr>
          <a:lstStyle/>
          <a:p>
            <a:pPr algn="ctr"/>
            <a:r>
              <a:rPr lang="en-US" sz="3600" u="none" strike="noStrike" dirty="0">
                <a:solidFill>
                  <a:schemeClr val="bg1"/>
                </a:solidFill>
                <a:effectLst/>
                <a:latin typeface="Calibri" panose="020F0502020204030204" pitchFamily="34" charset="0"/>
                <a:cs typeface="Calibri" panose="020F0502020204030204" pitchFamily="34" charset="0"/>
              </a:rPr>
              <a:t>Authentic marketing is effective for all generations.</a:t>
            </a:r>
          </a:p>
        </p:txBody>
      </p:sp>
    </p:spTree>
    <p:extLst>
      <p:ext uri="{BB962C8B-B14F-4D97-AF65-F5344CB8AC3E}">
        <p14:creationId xmlns:p14="http://schemas.microsoft.com/office/powerpoint/2010/main" val="4084801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91ACBF-EB0A-6EDC-BD48-D3D0BA4341AD}"/>
              </a:ext>
            </a:extLst>
          </p:cNvPr>
          <p:cNvSpPr txBox="1"/>
          <p:nvPr/>
        </p:nvSpPr>
        <p:spPr>
          <a:xfrm>
            <a:off x="1491095" y="1659285"/>
            <a:ext cx="9209809" cy="4031873"/>
          </a:xfrm>
          <a:prstGeom prst="rect">
            <a:avLst/>
          </a:prstGeom>
          <a:noFill/>
        </p:spPr>
        <p:txBody>
          <a:bodyPr wrap="square">
            <a:spAutoFit/>
          </a:bodyPr>
          <a:lstStyle/>
          <a:p>
            <a:pPr marL="514350" indent="-514350">
              <a:buFont typeface="+mj-lt"/>
              <a:buAutoNum type="arabicPeriod"/>
            </a:pPr>
            <a:r>
              <a:rPr lang="en-US" sz="3200" u="none" strike="noStrike" dirty="0">
                <a:solidFill>
                  <a:srgbClr val="000000"/>
                </a:solidFill>
                <a:effectLst/>
                <a:latin typeface="Calibri" panose="020F0502020204030204" pitchFamily="34" charset="0"/>
                <a:cs typeface="Calibri" panose="020F0502020204030204" pitchFamily="34" charset="0"/>
              </a:rPr>
              <a:t>All generations are increasingly skeptical of marketing techniques that feel intrusive and spammy.</a:t>
            </a:r>
          </a:p>
          <a:p>
            <a:pPr marL="514350" indent="-514350">
              <a:buFont typeface="+mj-lt"/>
              <a:buAutoNum type="arabicPeriod"/>
            </a:pPr>
            <a:endParaRPr lang="en-US" sz="3200" dirty="0">
              <a:solidFill>
                <a:srgbClr val="000000"/>
              </a:solidFill>
              <a:latin typeface="Calibri" panose="020F0502020204030204" pitchFamily="34" charset="0"/>
              <a:cs typeface="Calibri" panose="020F0502020204030204" pitchFamily="34" charset="0"/>
            </a:endParaRPr>
          </a:p>
          <a:p>
            <a:pPr marL="514350" indent="-514350">
              <a:buFont typeface="+mj-lt"/>
              <a:buAutoNum type="arabicPeriod"/>
            </a:pPr>
            <a:r>
              <a:rPr lang="en-US" sz="3200" dirty="0">
                <a:solidFill>
                  <a:srgbClr val="000000"/>
                </a:solidFill>
                <a:latin typeface="Calibri" panose="020F0502020204030204" pitchFamily="34" charset="0"/>
                <a:cs typeface="Calibri" panose="020F0502020204030204" pitchFamily="34" charset="0"/>
              </a:rPr>
              <a:t>Successful marketing campaigns invite the target audience to engage with the brand - they do not intrude on the target audience’s lives, inboxes, or social media feeds. </a:t>
            </a:r>
            <a:endParaRPr lang="en-US" sz="3200" u="none" strike="noStrike" dirty="0">
              <a:solidFill>
                <a:srgbClr val="00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75681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0">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12">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3" name="Rectangle 14">
            <a:extLst>
              <a:ext uri="{FF2B5EF4-FFF2-40B4-BE49-F238E27FC236}">
                <a16:creationId xmlns:a16="http://schemas.microsoft.com/office/drawing/2014/main" id="{8A4DBD17-19AD-4376-A55A-C527EF944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16">
            <a:extLst>
              <a:ext uri="{FF2B5EF4-FFF2-40B4-BE49-F238E27FC236}">
                <a16:creationId xmlns:a16="http://schemas.microsoft.com/office/drawing/2014/main" id="{7DB7C943-6BFC-4A35-8DFA-0B204CD18B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7552943"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descr="Graphical user interface, website&#10;&#10;Description automatically generated">
            <a:extLst>
              <a:ext uri="{FF2B5EF4-FFF2-40B4-BE49-F238E27FC236}">
                <a16:creationId xmlns:a16="http://schemas.microsoft.com/office/drawing/2014/main" id="{8A431BC3-CBBD-99F5-C7ED-A9DAA4D3A539}"/>
              </a:ext>
            </a:extLst>
          </p:cNvPr>
          <p:cNvPicPr>
            <a:picLocks noChangeAspect="1"/>
          </p:cNvPicPr>
          <p:nvPr/>
        </p:nvPicPr>
        <p:blipFill rotWithShape="1">
          <a:blip r:embed="rId3"/>
          <a:srcRect l="32793" r="36716" b="2"/>
          <a:stretch/>
        </p:blipFill>
        <p:spPr>
          <a:xfrm>
            <a:off x="7938718" y="759599"/>
            <a:ext cx="3458249" cy="5330650"/>
          </a:xfrm>
          <a:prstGeom prst="rect">
            <a:avLst/>
          </a:prstGeom>
        </p:spPr>
      </p:pic>
      <p:sp>
        <p:nvSpPr>
          <p:cNvPr id="25" name="Rectangle 18">
            <a:extLst>
              <a:ext uri="{FF2B5EF4-FFF2-40B4-BE49-F238E27FC236}">
                <a16:creationId xmlns:a16="http://schemas.microsoft.com/office/drawing/2014/main" id="{79DF27D9-327F-4301-A56A-9A8EC61E6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a:extLst>
              <a:ext uri="{FF2B5EF4-FFF2-40B4-BE49-F238E27FC236}">
                <a16:creationId xmlns:a16="http://schemas.microsoft.com/office/drawing/2014/main" id="{27BCA2EA-2850-1CBA-2669-E4E3AB08B563}"/>
              </a:ext>
            </a:extLst>
          </p:cNvPr>
          <p:cNvSpPr txBox="1"/>
          <p:nvPr/>
        </p:nvSpPr>
        <p:spPr>
          <a:xfrm>
            <a:off x="318263" y="2824263"/>
            <a:ext cx="6916416" cy="1200329"/>
          </a:xfrm>
          <a:prstGeom prst="rect">
            <a:avLst/>
          </a:prstGeom>
          <a:noFill/>
        </p:spPr>
        <p:txBody>
          <a:bodyPr wrap="square">
            <a:spAutoFit/>
          </a:bodyPr>
          <a:lstStyle/>
          <a:p>
            <a:pPr algn="ctr"/>
            <a:r>
              <a:rPr lang="en-US" sz="3600" u="none" strike="noStrike" dirty="0">
                <a:solidFill>
                  <a:schemeClr val="bg1"/>
                </a:solidFill>
                <a:effectLst/>
                <a:latin typeface="Calibri" panose="020F0502020204030204" pitchFamily="34" charset="0"/>
                <a:cs typeface="Calibri" panose="020F0502020204030204" pitchFamily="34" charset="0"/>
              </a:rPr>
              <a:t>Social media should be a priority for all modern marketing strategies. </a:t>
            </a:r>
          </a:p>
        </p:txBody>
      </p:sp>
    </p:spTree>
    <p:extLst>
      <p:ext uri="{BB962C8B-B14F-4D97-AF65-F5344CB8AC3E}">
        <p14:creationId xmlns:p14="http://schemas.microsoft.com/office/powerpoint/2010/main" val="3136219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91ACBF-EB0A-6EDC-BD48-D3D0BA4341AD}"/>
              </a:ext>
            </a:extLst>
          </p:cNvPr>
          <p:cNvSpPr txBox="1"/>
          <p:nvPr/>
        </p:nvSpPr>
        <p:spPr>
          <a:xfrm>
            <a:off x="1491095" y="650617"/>
            <a:ext cx="9209809" cy="5016758"/>
          </a:xfrm>
          <a:prstGeom prst="rect">
            <a:avLst/>
          </a:prstGeom>
          <a:noFill/>
        </p:spPr>
        <p:txBody>
          <a:bodyPr wrap="square">
            <a:spAutoFit/>
          </a:bodyPr>
          <a:lstStyle/>
          <a:p>
            <a:pPr marL="514350" indent="-514350">
              <a:buFont typeface="+mj-lt"/>
              <a:buAutoNum type="arabicPeriod"/>
            </a:pPr>
            <a:r>
              <a:rPr lang="en-US" sz="3200" u="none" strike="noStrike" dirty="0">
                <a:solidFill>
                  <a:srgbClr val="000000"/>
                </a:solidFill>
                <a:effectLst/>
                <a:latin typeface="Calibri" panose="020F0502020204030204" pitchFamily="34" charset="0"/>
                <a:cs typeface="Calibri" panose="020F0502020204030204" pitchFamily="34" charset="0"/>
              </a:rPr>
              <a:t>Social media is utilized by Baby Boomers, Generation X, Millennials, and Generation Y.</a:t>
            </a:r>
          </a:p>
          <a:p>
            <a:pPr marL="514350" indent="-514350">
              <a:buFont typeface="+mj-lt"/>
              <a:buAutoNum type="arabicPeriod"/>
            </a:pPr>
            <a:endParaRPr lang="en-US" sz="3200" dirty="0">
              <a:solidFill>
                <a:srgbClr val="000000"/>
              </a:solidFill>
              <a:latin typeface="Calibri" panose="020F0502020204030204" pitchFamily="34" charset="0"/>
              <a:cs typeface="Calibri" panose="020F0502020204030204" pitchFamily="34" charset="0"/>
            </a:endParaRPr>
          </a:p>
          <a:p>
            <a:pPr marL="514350" indent="-514350">
              <a:buFont typeface="+mj-lt"/>
              <a:buAutoNum type="arabicPeriod"/>
            </a:pPr>
            <a:r>
              <a:rPr lang="en-US" sz="3200" dirty="0">
                <a:solidFill>
                  <a:srgbClr val="000000"/>
                </a:solidFill>
                <a:latin typeface="Calibri" panose="020F0502020204030204" pitchFamily="34" charset="0"/>
                <a:cs typeface="Calibri" panose="020F0502020204030204" pitchFamily="34" charset="0"/>
              </a:rPr>
              <a:t>While generations are active on social media, each generational cohort uses social media platforms differently.</a:t>
            </a:r>
          </a:p>
          <a:p>
            <a:pPr marL="514350" indent="-514350">
              <a:buFont typeface="+mj-lt"/>
              <a:buAutoNum type="arabicPeriod"/>
            </a:pPr>
            <a:endParaRPr lang="en-US" sz="3200" u="none" strike="noStrike" dirty="0">
              <a:solidFill>
                <a:srgbClr val="000000"/>
              </a:solidFill>
              <a:effectLst/>
              <a:latin typeface="Calibri" panose="020F0502020204030204" pitchFamily="34" charset="0"/>
              <a:cs typeface="Calibri" panose="020F0502020204030204" pitchFamily="34" charset="0"/>
            </a:endParaRPr>
          </a:p>
          <a:p>
            <a:pPr marL="514350" indent="-514350">
              <a:buFont typeface="+mj-lt"/>
              <a:buAutoNum type="arabicPeriod"/>
            </a:pPr>
            <a:r>
              <a:rPr lang="en-US" sz="3200" u="none" strike="noStrike" dirty="0">
                <a:solidFill>
                  <a:srgbClr val="000000"/>
                </a:solidFill>
                <a:effectLst/>
                <a:latin typeface="Calibri" panose="020F0502020204030204" pitchFamily="34" charset="0"/>
                <a:cs typeface="Calibri" panose="020F0502020204030204" pitchFamily="34" charset="0"/>
              </a:rPr>
              <a:t>Consider gearing your brand’s social media presence on each channel to one or two generational audiences when appropriate.</a:t>
            </a:r>
          </a:p>
        </p:txBody>
      </p:sp>
    </p:spTree>
    <p:extLst>
      <p:ext uri="{BB962C8B-B14F-4D97-AF65-F5344CB8AC3E}">
        <p14:creationId xmlns:p14="http://schemas.microsoft.com/office/powerpoint/2010/main" val="42485676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0">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12">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3" name="Rectangle 14">
            <a:extLst>
              <a:ext uri="{FF2B5EF4-FFF2-40B4-BE49-F238E27FC236}">
                <a16:creationId xmlns:a16="http://schemas.microsoft.com/office/drawing/2014/main" id="{8A4DBD17-19AD-4376-A55A-C527EF944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16">
            <a:extLst>
              <a:ext uri="{FF2B5EF4-FFF2-40B4-BE49-F238E27FC236}">
                <a16:creationId xmlns:a16="http://schemas.microsoft.com/office/drawing/2014/main" id="{7DB7C943-6BFC-4A35-8DFA-0B204CD18B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7552943"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descr="Graphical user interface, website&#10;&#10;Description automatically generated">
            <a:extLst>
              <a:ext uri="{FF2B5EF4-FFF2-40B4-BE49-F238E27FC236}">
                <a16:creationId xmlns:a16="http://schemas.microsoft.com/office/drawing/2014/main" id="{8A431BC3-CBBD-99F5-C7ED-A9DAA4D3A539}"/>
              </a:ext>
            </a:extLst>
          </p:cNvPr>
          <p:cNvPicPr>
            <a:picLocks noChangeAspect="1"/>
          </p:cNvPicPr>
          <p:nvPr/>
        </p:nvPicPr>
        <p:blipFill rotWithShape="1">
          <a:blip r:embed="rId3"/>
          <a:srcRect l="32793" r="36716" b="2"/>
          <a:stretch/>
        </p:blipFill>
        <p:spPr>
          <a:xfrm>
            <a:off x="7938718" y="759599"/>
            <a:ext cx="3458249" cy="5330650"/>
          </a:xfrm>
          <a:prstGeom prst="rect">
            <a:avLst/>
          </a:prstGeom>
        </p:spPr>
      </p:pic>
      <p:sp>
        <p:nvSpPr>
          <p:cNvPr id="25" name="Rectangle 18">
            <a:extLst>
              <a:ext uri="{FF2B5EF4-FFF2-40B4-BE49-F238E27FC236}">
                <a16:creationId xmlns:a16="http://schemas.microsoft.com/office/drawing/2014/main" id="{79DF27D9-327F-4301-A56A-9A8EC61E6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a:extLst>
              <a:ext uri="{FF2B5EF4-FFF2-40B4-BE49-F238E27FC236}">
                <a16:creationId xmlns:a16="http://schemas.microsoft.com/office/drawing/2014/main" id="{27BCA2EA-2850-1CBA-2669-E4E3AB08B563}"/>
              </a:ext>
            </a:extLst>
          </p:cNvPr>
          <p:cNvSpPr txBox="1"/>
          <p:nvPr/>
        </p:nvSpPr>
        <p:spPr>
          <a:xfrm>
            <a:off x="318263" y="3101262"/>
            <a:ext cx="6916416" cy="646331"/>
          </a:xfrm>
          <a:prstGeom prst="rect">
            <a:avLst/>
          </a:prstGeom>
          <a:noFill/>
        </p:spPr>
        <p:txBody>
          <a:bodyPr wrap="square">
            <a:spAutoFit/>
          </a:bodyPr>
          <a:lstStyle/>
          <a:p>
            <a:pPr algn="ctr"/>
            <a:r>
              <a:rPr lang="en-US" sz="3600" u="none" strike="noStrike" dirty="0">
                <a:solidFill>
                  <a:schemeClr val="bg1"/>
                </a:solidFill>
                <a:effectLst/>
                <a:latin typeface="Calibri" panose="020F0502020204030204" pitchFamily="34" charset="0"/>
                <a:cs typeface="Calibri" panose="020F0502020204030204" pitchFamily="34" charset="0"/>
              </a:rPr>
              <a:t>New Social Media Trends </a:t>
            </a:r>
          </a:p>
        </p:txBody>
      </p:sp>
    </p:spTree>
    <p:extLst>
      <p:ext uri="{BB962C8B-B14F-4D97-AF65-F5344CB8AC3E}">
        <p14:creationId xmlns:p14="http://schemas.microsoft.com/office/powerpoint/2010/main" val="213193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91ACBF-EB0A-6EDC-BD48-D3D0BA4341AD}"/>
              </a:ext>
            </a:extLst>
          </p:cNvPr>
          <p:cNvSpPr txBox="1"/>
          <p:nvPr/>
        </p:nvSpPr>
        <p:spPr>
          <a:xfrm>
            <a:off x="1491095" y="2151727"/>
            <a:ext cx="9209809" cy="2554545"/>
          </a:xfrm>
          <a:prstGeom prst="rect">
            <a:avLst/>
          </a:prstGeom>
          <a:noFill/>
        </p:spPr>
        <p:txBody>
          <a:bodyPr wrap="square">
            <a:spAutoFit/>
          </a:bodyPr>
          <a:lstStyle/>
          <a:p>
            <a:pPr marL="514350" indent="-514350">
              <a:buFont typeface="+mj-lt"/>
              <a:buAutoNum type="arabicPeriod"/>
            </a:pPr>
            <a:r>
              <a:rPr lang="en-US" sz="3200" u="none" strike="noStrike" dirty="0">
                <a:solidFill>
                  <a:srgbClr val="000000"/>
                </a:solidFill>
                <a:effectLst/>
                <a:latin typeface="Calibri" panose="020F0502020204030204" pitchFamily="34" charset="0"/>
                <a:cs typeface="Calibri" panose="020F0502020204030204" pitchFamily="34" charset="0"/>
              </a:rPr>
              <a:t>Video is key to marketing success. </a:t>
            </a:r>
          </a:p>
          <a:p>
            <a:pPr marL="514350" indent="-514350">
              <a:buFont typeface="+mj-lt"/>
              <a:buAutoNum type="arabicPeriod"/>
            </a:pPr>
            <a:endParaRPr lang="en-US" sz="3200" dirty="0">
              <a:solidFill>
                <a:srgbClr val="000000"/>
              </a:solidFill>
              <a:latin typeface="Calibri" panose="020F0502020204030204" pitchFamily="34" charset="0"/>
              <a:cs typeface="Calibri" panose="020F0502020204030204" pitchFamily="34" charset="0"/>
            </a:endParaRPr>
          </a:p>
          <a:p>
            <a:pPr marL="514350" indent="-514350">
              <a:buFont typeface="+mj-lt"/>
              <a:buAutoNum type="arabicPeriod"/>
            </a:pPr>
            <a:r>
              <a:rPr lang="en-US" sz="3200" dirty="0">
                <a:solidFill>
                  <a:srgbClr val="000000"/>
                </a:solidFill>
                <a:latin typeface="Calibri" panose="020F0502020204030204" pitchFamily="34" charset="0"/>
                <a:cs typeface="Calibri" panose="020F0502020204030204" pitchFamily="34" charset="0"/>
              </a:rPr>
              <a:t>Invest in Long-Form content.</a:t>
            </a:r>
          </a:p>
          <a:p>
            <a:pPr marL="514350" indent="-514350">
              <a:buFont typeface="+mj-lt"/>
              <a:buAutoNum type="arabicPeriod"/>
            </a:pPr>
            <a:endParaRPr lang="en-US" sz="3200" u="none" strike="noStrike" dirty="0">
              <a:solidFill>
                <a:srgbClr val="000000"/>
              </a:solidFill>
              <a:effectLst/>
              <a:latin typeface="Calibri" panose="020F0502020204030204" pitchFamily="34" charset="0"/>
              <a:cs typeface="Calibri" panose="020F0502020204030204" pitchFamily="34" charset="0"/>
            </a:endParaRPr>
          </a:p>
          <a:p>
            <a:pPr marL="514350" indent="-514350">
              <a:buFont typeface="+mj-lt"/>
              <a:buAutoNum type="arabicPeriod"/>
            </a:pPr>
            <a:r>
              <a:rPr lang="en-US" sz="3200" u="none" strike="noStrike" dirty="0">
                <a:solidFill>
                  <a:srgbClr val="000000"/>
                </a:solidFill>
                <a:effectLst/>
                <a:latin typeface="Calibri" panose="020F0502020204030204" pitchFamily="34" charset="0"/>
                <a:cs typeface="Calibri" panose="020F0502020204030204" pitchFamily="34" charset="0"/>
              </a:rPr>
              <a:t>Create social media platform-specific content.</a:t>
            </a:r>
          </a:p>
        </p:txBody>
      </p:sp>
    </p:spTree>
    <p:extLst>
      <p:ext uri="{BB962C8B-B14F-4D97-AF65-F5344CB8AC3E}">
        <p14:creationId xmlns:p14="http://schemas.microsoft.com/office/powerpoint/2010/main" val="13131657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0">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12">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3" name="Rectangle 14">
            <a:extLst>
              <a:ext uri="{FF2B5EF4-FFF2-40B4-BE49-F238E27FC236}">
                <a16:creationId xmlns:a16="http://schemas.microsoft.com/office/drawing/2014/main" id="{8A4DBD17-19AD-4376-A55A-C527EF944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16">
            <a:extLst>
              <a:ext uri="{FF2B5EF4-FFF2-40B4-BE49-F238E27FC236}">
                <a16:creationId xmlns:a16="http://schemas.microsoft.com/office/drawing/2014/main" id="{7DB7C943-6BFC-4A35-8DFA-0B204CD18B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7552943"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descr="Graphical user interface, website&#10;&#10;Description automatically generated">
            <a:extLst>
              <a:ext uri="{FF2B5EF4-FFF2-40B4-BE49-F238E27FC236}">
                <a16:creationId xmlns:a16="http://schemas.microsoft.com/office/drawing/2014/main" id="{8A431BC3-CBBD-99F5-C7ED-A9DAA4D3A539}"/>
              </a:ext>
            </a:extLst>
          </p:cNvPr>
          <p:cNvPicPr>
            <a:picLocks noChangeAspect="1"/>
          </p:cNvPicPr>
          <p:nvPr/>
        </p:nvPicPr>
        <p:blipFill rotWithShape="1">
          <a:blip r:embed="rId3"/>
          <a:srcRect l="32793" r="36716" b="2"/>
          <a:stretch/>
        </p:blipFill>
        <p:spPr>
          <a:xfrm>
            <a:off x="7938718" y="759599"/>
            <a:ext cx="3458249" cy="5330650"/>
          </a:xfrm>
          <a:prstGeom prst="rect">
            <a:avLst/>
          </a:prstGeom>
        </p:spPr>
      </p:pic>
      <p:sp>
        <p:nvSpPr>
          <p:cNvPr id="25" name="Rectangle 18">
            <a:extLst>
              <a:ext uri="{FF2B5EF4-FFF2-40B4-BE49-F238E27FC236}">
                <a16:creationId xmlns:a16="http://schemas.microsoft.com/office/drawing/2014/main" id="{79DF27D9-327F-4301-A56A-9A8EC61E6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a:extLst>
              <a:ext uri="{FF2B5EF4-FFF2-40B4-BE49-F238E27FC236}">
                <a16:creationId xmlns:a16="http://schemas.microsoft.com/office/drawing/2014/main" id="{27BCA2EA-2850-1CBA-2669-E4E3AB08B563}"/>
              </a:ext>
            </a:extLst>
          </p:cNvPr>
          <p:cNvSpPr txBox="1"/>
          <p:nvPr/>
        </p:nvSpPr>
        <p:spPr>
          <a:xfrm>
            <a:off x="318263" y="2885819"/>
            <a:ext cx="6916416" cy="1077218"/>
          </a:xfrm>
          <a:prstGeom prst="rect">
            <a:avLst/>
          </a:prstGeom>
          <a:noFill/>
        </p:spPr>
        <p:txBody>
          <a:bodyPr wrap="square">
            <a:spAutoFit/>
          </a:bodyPr>
          <a:lstStyle/>
          <a:p>
            <a:pPr algn="ctr"/>
            <a:r>
              <a:rPr lang="en-US" sz="3200" u="none" strike="noStrike" dirty="0">
                <a:solidFill>
                  <a:schemeClr val="bg1"/>
                </a:solidFill>
                <a:effectLst/>
                <a:latin typeface="Calibri" panose="020F0502020204030204" pitchFamily="34" charset="0"/>
                <a:cs typeface="Calibri" panose="020F0502020204030204" pitchFamily="34" charset="0"/>
              </a:rPr>
              <a:t>What </a:t>
            </a:r>
            <a:r>
              <a:rPr lang="en-US" sz="3200" u="none" strike="noStrike" dirty="0">
                <a:solidFill>
                  <a:srgbClr val="FF0000"/>
                </a:solidFill>
                <a:effectLst/>
                <a:latin typeface="Calibri" panose="020F0502020204030204" pitchFamily="34" charset="0"/>
                <a:cs typeface="Calibri" panose="020F0502020204030204" pitchFamily="34" charset="0"/>
              </a:rPr>
              <a:t>Not</a:t>
            </a:r>
            <a:r>
              <a:rPr lang="en-US" sz="3200" u="none" strike="noStrike" dirty="0">
                <a:solidFill>
                  <a:schemeClr val="bg1"/>
                </a:solidFill>
                <a:effectLst/>
                <a:latin typeface="Calibri" panose="020F0502020204030204" pitchFamily="34" charset="0"/>
                <a:cs typeface="Calibri" panose="020F0502020204030204" pitchFamily="34" charset="0"/>
              </a:rPr>
              <a:t> To Do When Marketing to Multigenerational Audiences.</a:t>
            </a:r>
          </a:p>
        </p:txBody>
      </p:sp>
    </p:spTree>
    <p:extLst>
      <p:ext uri="{BB962C8B-B14F-4D97-AF65-F5344CB8AC3E}">
        <p14:creationId xmlns:p14="http://schemas.microsoft.com/office/powerpoint/2010/main" val="29022590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91ACBF-EB0A-6EDC-BD48-D3D0BA4341AD}"/>
              </a:ext>
            </a:extLst>
          </p:cNvPr>
          <p:cNvSpPr txBox="1"/>
          <p:nvPr/>
        </p:nvSpPr>
        <p:spPr>
          <a:xfrm>
            <a:off x="1491095" y="920621"/>
            <a:ext cx="9209809" cy="5016758"/>
          </a:xfrm>
          <a:prstGeom prst="rect">
            <a:avLst/>
          </a:prstGeom>
          <a:noFill/>
        </p:spPr>
        <p:txBody>
          <a:bodyPr wrap="square">
            <a:spAutoFit/>
          </a:bodyPr>
          <a:lstStyle/>
          <a:p>
            <a:pPr marL="514350" indent="-514350">
              <a:buFont typeface="Arial" panose="020B0604020202020204" pitchFamily="34" charset="0"/>
              <a:buChar char="•"/>
            </a:pPr>
            <a:r>
              <a:rPr lang="en-US" sz="3200" u="none" strike="noStrike" dirty="0">
                <a:solidFill>
                  <a:srgbClr val="FF0000"/>
                </a:solidFill>
                <a:effectLst/>
                <a:latin typeface="Calibri" panose="020F0502020204030204" pitchFamily="34" charset="0"/>
                <a:cs typeface="Calibri" panose="020F0502020204030204" pitchFamily="34" charset="0"/>
              </a:rPr>
              <a:t>Don’t assume that everyone in the same age bracket will behave the same.</a:t>
            </a:r>
          </a:p>
          <a:p>
            <a:endParaRPr lang="en-US" sz="3200" u="none" strike="noStrike" dirty="0">
              <a:solidFill>
                <a:srgbClr val="000000"/>
              </a:solidFill>
              <a:effectLst/>
              <a:latin typeface="Calibri" panose="020F0502020204030204" pitchFamily="34" charset="0"/>
              <a:cs typeface="Calibri" panose="020F0502020204030204" pitchFamily="34" charset="0"/>
            </a:endParaRPr>
          </a:p>
          <a:p>
            <a:pPr lvl="2">
              <a:buFont typeface="Arial" panose="020B0604020202020204" pitchFamily="34" charset="0"/>
              <a:buChar char="•"/>
            </a:pPr>
            <a:r>
              <a:rPr lang="en-US" sz="3200" dirty="0">
                <a:solidFill>
                  <a:srgbClr val="000000"/>
                </a:solidFill>
                <a:latin typeface="Calibri" panose="020F0502020204030204" pitchFamily="34" charset="0"/>
                <a:cs typeface="Calibri" panose="020F0502020204030204" pitchFamily="34" charset="0"/>
              </a:rPr>
              <a:t> </a:t>
            </a:r>
            <a:r>
              <a:rPr lang="en-US" sz="3200" u="none" strike="noStrike" dirty="0">
                <a:solidFill>
                  <a:srgbClr val="000000"/>
                </a:solidFill>
                <a:effectLst/>
                <a:latin typeface="Calibri" panose="020F0502020204030204" pitchFamily="34" charset="0"/>
                <a:cs typeface="Calibri" panose="020F0502020204030204" pitchFamily="34" charset="0"/>
              </a:rPr>
              <a:t>Segments exist within generational cohorts, such as “yuppies” and “hipsters.”</a:t>
            </a:r>
          </a:p>
          <a:p>
            <a:pPr lvl="2"/>
            <a:endParaRPr lang="en-US" sz="3200" u="none" strike="noStrike" dirty="0">
              <a:solidFill>
                <a:srgbClr val="000000"/>
              </a:solidFill>
              <a:effectLst/>
              <a:latin typeface="Calibri" panose="020F0502020204030204" pitchFamily="34" charset="0"/>
              <a:cs typeface="Calibri" panose="020F0502020204030204" pitchFamily="34" charset="0"/>
            </a:endParaRPr>
          </a:p>
          <a:p>
            <a:pPr lvl="2">
              <a:buFont typeface="Arial" panose="020B0604020202020204" pitchFamily="34" charset="0"/>
              <a:buChar char="•"/>
            </a:pPr>
            <a:r>
              <a:rPr lang="en-US" sz="3200" u="none" strike="noStrike" dirty="0">
                <a:solidFill>
                  <a:srgbClr val="000000"/>
                </a:solidFill>
                <a:effectLst/>
                <a:latin typeface="Calibri" panose="020F0502020204030204" pitchFamily="34" charset="0"/>
                <a:cs typeface="Calibri" panose="020F0502020204030204" pitchFamily="34" charset="0"/>
              </a:rPr>
              <a:t> Customize all marketing strategies to your target audiences and their demonstrated consumer behavior.</a:t>
            </a:r>
          </a:p>
          <a:p>
            <a:pPr marL="971550" lvl="1" indent="-514350">
              <a:buFont typeface="+mj-lt"/>
              <a:buAutoNum type="arabicPeriod"/>
            </a:pPr>
            <a:endParaRPr lang="en-US" sz="3200" u="none" strike="noStrike" dirty="0">
              <a:solidFill>
                <a:srgbClr val="00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619311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91ACBF-EB0A-6EDC-BD48-D3D0BA4341AD}"/>
              </a:ext>
            </a:extLst>
          </p:cNvPr>
          <p:cNvSpPr txBox="1"/>
          <p:nvPr/>
        </p:nvSpPr>
        <p:spPr>
          <a:xfrm>
            <a:off x="1491095" y="1413063"/>
            <a:ext cx="9209809" cy="3539430"/>
          </a:xfrm>
          <a:prstGeom prst="rect">
            <a:avLst/>
          </a:prstGeom>
          <a:noFill/>
        </p:spPr>
        <p:txBody>
          <a:bodyPr wrap="square">
            <a:spAutoFit/>
          </a:bodyPr>
          <a:lstStyle/>
          <a:p>
            <a:pPr marL="514350" indent="-514350">
              <a:buFont typeface="Arial" panose="020B0604020202020204" pitchFamily="34" charset="0"/>
              <a:buChar char="•"/>
            </a:pPr>
            <a:r>
              <a:rPr lang="en-US" sz="3200" u="none" strike="noStrike" dirty="0">
                <a:solidFill>
                  <a:srgbClr val="FF0000"/>
                </a:solidFill>
                <a:effectLst/>
                <a:latin typeface="Calibri" panose="020F0502020204030204" pitchFamily="34" charset="0"/>
                <a:cs typeface="Calibri" panose="020F0502020204030204" pitchFamily="34" charset="0"/>
              </a:rPr>
              <a:t>Don’t assume younger generations are the most price-conscious due to their lower income and net worth status. </a:t>
            </a:r>
          </a:p>
          <a:p>
            <a:endParaRPr lang="en-US" sz="3200" u="none" strike="noStrike" dirty="0">
              <a:solidFill>
                <a:srgbClr val="000000"/>
              </a:solidFill>
              <a:effectLst/>
              <a:latin typeface="Calibri" panose="020F0502020204030204" pitchFamily="34" charset="0"/>
              <a:cs typeface="Calibri" panose="020F0502020204030204" pitchFamily="34" charset="0"/>
            </a:endParaRPr>
          </a:p>
          <a:p>
            <a:pPr lvl="2">
              <a:buFont typeface="Arial" panose="020B0604020202020204" pitchFamily="34" charset="0"/>
              <a:buChar char="•"/>
            </a:pPr>
            <a:r>
              <a:rPr lang="en-US" sz="3200" dirty="0">
                <a:solidFill>
                  <a:srgbClr val="000000"/>
                </a:solidFill>
                <a:latin typeface="Calibri" panose="020F0502020204030204" pitchFamily="34" charset="0"/>
                <a:cs typeface="Calibri" panose="020F0502020204030204" pitchFamily="34" charset="0"/>
              </a:rPr>
              <a:t> </a:t>
            </a:r>
            <a:r>
              <a:rPr lang="en-US" sz="3200" u="none" strike="noStrike" dirty="0">
                <a:solidFill>
                  <a:srgbClr val="000000"/>
                </a:solidFill>
                <a:effectLst/>
                <a:latin typeface="Calibri" panose="020F0502020204030204" pitchFamily="34" charset="0"/>
                <a:cs typeface="Calibri" panose="020F0502020204030204" pitchFamily="34" charset="0"/>
              </a:rPr>
              <a:t>Baby Boomers are observed as being more price-conscious than Millennials, who earn, on average, less than Baby Boomers.</a:t>
            </a:r>
          </a:p>
        </p:txBody>
      </p:sp>
    </p:spTree>
    <p:extLst>
      <p:ext uri="{BB962C8B-B14F-4D97-AF65-F5344CB8AC3E}">
        <p14:creationId xmlns:p14="http://schemas.microsoft.com/office/powerpoint/2010/main" val="4424977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91ACBF-EB0A-6EDC-BD48-D3D0BA4341AD}"/>
              </a:ext>
            </a:extLst>
          </p:cNvPr>
          <p:cNvSpPr txBox="1"/>
          <p:nvPr/>
        </p:nvSpPr>
        <p:spPr>
          <a:xfrm>
            <a:off x="1491095" y="920621"/>
            <a:ext cx="9209809" cy="5016758"/>
          </a:xfrm>
          <a:prstGeom prst="rect">
            <a:avLst/>
          </a:prstGeom>
          <a:noFill/>
        </p:spPr>
        <p:txBody>
          <a:bodyPr wrap="square">
            <a:spAutoFit/>
          </a:bodyPr>
          <a:lstStyle/>
          <a:p>
            <a:pPr marL="514350" indent="-514350">
              <a:buFont typeface="Arial" panose="020B0604020202020204" pitchFamily="34" charset="0"/>
              <a:buChar char="•"/>
            </a:pPr>
            <a:r>
              <a:rPr lang="en-US" sz="3200" u="none" strike="noStrike" dirty="0">
                <a:solidFill>
                  <a:srgbClr val="FF0000"/>
                </a:solidFill>
                <a:effectLst/>
                <a:latin typeface="Calibri" panose="020F0502020204030204" pitchFamily="34" charset="0"/>
                <a:cs typeface="Calibri" panose="020F0502020204030204" pitchFamily="34" charset="0"/>
              </a:rPr>
              <a:t>Don’t assume all young demographics are active on social media and that all older demographics consume traditional media. </a:t>
            </a:r>
          </a:p>
          <a:p>
            <a:endParaRPr lang="en-US" sz="3200" u="none" strike="noStrike" dirty="0">
              <a:solidFill>
                <a:srgbClr val="000000"/>
              </a:solidFill>
              <a:effectLst/>
              <a:latin typeface="Calibri" panose="020F0502020204030204" pitchFamily="34" charset="0"/>
              <a:cs typeface="Calibri" panose="020F0502020204030204" pitchFamily="34" charset="0"/>
            </a:endParaRPr>
          </a:p>
          <a:p>
            <a:pPr lvl="2">
              <a:buFont typeface="Arial" panose="020B0604020202020204" pitchFamily="34" charset="0"/>
              <a:buChar char="•"/>
            </a:pPr>
            <a:r>
              <a:rPr lang="en-US" sz="3200" dirty="0">
                <a:solidFill>
                  <a:srgbClr val="000000"/>
                </a:solidFill>
                <a:latin typeface="Calibri" panose="020F0502020204030204" pitchFamily="34" charset="0"/>
                <a:cs typeface="Calibri" panose="020F0502020204030204" pitchFamily="34" charset="0"/>
              </a:rPr>
              <a:t> </a:t>
            </a:r>
            <a:r>
              <a:rPr lang="en-US" sz="3200" u="none" strike="noStrike" dirty="0">
                <a:solidFill>
                  <a:srgbClr val="000000"/>
                </a:solidFill>
                <a:effectLst/>
                <a:latin typeface="Calibri" panose="020F0502020204030204" pitchFamily="34" charset="0"/>
                <a:cs typeface="Calibri" panose="020F0502020204030204" pitchFamily="34" charset="0"/>
              </a:rPr>
              <a:t>Baby Boomers are currently the fastest-growing segment of Facebook users.</a:t>
            </a:r>
          </a:p>
          <a:p>
            <a:pPr lvl="2">
              <a:buFont typeface="Arial" panose="020B0604020202020204" pitchFamily="34" charset="0"/>
              <a:buChar char="•"/>
            </a:pPr>
            <a:endParaRPr lang="en-US" sz="3200" dirty="0">
              <a:solidFill>
                <a:srgbClr val="000000"/>
              </a:solidFill>
              <a:latin typeface="Calibri" panose="020F0502020204030204" pitchFamily="34" charset="0"/>
              <a:cs typeface="Calibri" panose="020F0502020204030204" pitchFamily="34" charset="0"/>
            </a:endParaRPr>
          </a:p>
          <a:p>
            <a:pPr lvl="2">
              <a:buFont typeface="Arial" panose="020B0604020202020204" pitchFamily="34" charset="0"/>
              <a:buChar char="•"/>
            </a:pPr>
            <a:r>
              <a:rPr lang="en-US" sz="3200" u="none" strike="noStrike" dirty="0">
                <a:solidFill>
                  <a:srgbClr val="000000"/>
                </a:solidFill>
                <a:effectLst/>
                <a:latin typeface="Calibri" panose="020F0502020204030204" pitchFamily="34" charset="0"/>
                <a:cs typeface="Calibri" panose="020F0502020204030204" pitchFamily="34" charset="0"/>
              </a:rPr>
              <a:t> Traditional marketing tactics, such as direct mail and radio, are increasingly successful with Gen Xers.</a:t>
            </a:r>
          </a:p>
        </p:txBody>
      </p:sp>
    </p:spTree>
    <p:extLst>
      <p:ext uri="{BB962C8B-B14F-4D97-AF65-F5344CB8AC3E}">
        <p14:creationId xmlns:p14="http://schemas.microsoft.com/office/powerpoint/2010/main" val="728284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7" name="Rectangle 26">
            <a:extLst>
              <a:ext uri="{FF2B5EF4-FFF2-40B4-BE49-F238E27FC236}">
                <a16:creationId xmlns:a16="http://schemas.microsoft.com/office/drawing/2014/main" id="{BC512124-0D13-4ED9-80B7-52AE15B6B4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group of people posing for a photo&#10;&#10;Description automatically generated">
            <a:extLst>
              <a:ext uri="{FF2B5EF4-FFF2-40B4-BE49-F238E27FC236}">
                <a16:creationId xmlns:a16="http://schemas.microsoft.com/office/drawing/2014/main" id="{F05F9A50-537B-0FEB-FDBC-FC1E896458B9}"/>
              </a:ext>
            </a:extLst>
          </p:cNvPr>
          <p:cNvPicPr>
            <a:picLocks noChangeAspect="1"/>
          </p:cNvPicPr>
          <p:nvPr/>
        </p:nvPicPr>
        <p:blipFill rotWithShape="1">
          <a:blip r:embed="rId3">
            <a:alphaModFix amt="35000"/>
          </a:blip>
          <a:srcRect b="15414"/>
          <a:stretch/>
        </p:blipFill>
        <p:spPr>
          <a:xfrm>
            <a:off x="20" y="10"/>
            <a:ext cx="12191980" cy="6857990"/>
          </a:xfrm>
          <a:prstGeom prst="rect">
            <a:avLst/>
          </a:prstGeom>
        </p:spPr>
      </p:pic>
      <p:sp>
        <p:nvSpPr>
          <p:cNvPr id="3" name="Title 1">
            <a:extLst>
              <a:ext uri="{FF2B5EF4-FFF2-40B4-BE49-F238E27FC236}">
                <a16:creationId xmlns:a16="http://schemas.microsoft.com/office/drawing/2014/main" id="{A8F33A6A-E780-3054-8B38-4530271B44D2}"/>
              </a:ext>
            </a:extLst>
          </p:cNvPr>
          <p:cNvSpPr txBox="1">
            <a:spLocks/>
          </p:cNvSpPr>
          <p:nvPr/>
        </p:nvSpPr>
        <p:spPr>
          <a:xfrm>
            <a:off x="1069848" y="1298448"/>
            <a:ext cx="7315200" cy="32552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spcAft>
                <a:spcPts val="600"/>
              </a:spcAft>
            </a:pPr>
            <a:r>
              <a:rPr lang="en-US" sz="5900" spc="-100" dirty="0">
                <a:solidFill>
                  <a:schemeClr val="tx1"/>
                </a:solidFill>
                <a:latin typeface="Calibri" panose="020F0502020204030204" pitchFamily="34" charset="0"/>
                <a:cs typeface="Calibri" panose="020F0502020204030204" pitchFamily="34" charset="0"/>
              </a:rPr>
              <a:t>Six Living Generations</a:t>
            </a:r>
          </a:p>
          <a:p>
            <a:pPr>
              <a:spcAft>
                <a:spcPts val="600"/>
              </a:spcAft>
            </a:pPr>
            <a:r>
              <a:rPr lang="en-US" sz="5900" spc="-100" dirty="0">
                <a:solidFill>
                  <a:schemeClr val="tx1"/>
                </a:solidFill>
                <a:latin typeface="Calibri" panose="020F0502020204030204" pitchFamily="34" charset="0"/>
                <a:cs typeface="Calibri" panose="020F0502020204030204" pitchFamily="34" charset="0"/>
              </a:rPr>
              <a:t>in America</a:t>
            </a:r>
          </a:p>
        </p:txBody>
      </p:sp>
    </p:spTree>
    <p:extLst>
      <p:ext uri="{BB962C8B-B14F-4D97-AF65-F5344CB8AC3E}">
        <p14:creationId xmlns:p14="http://schemas.microsoft.com/office/powerpoint/2010/main" val="43900026"/>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6" name="Rectangle 15">
            <a:extLst>
              <a:ext uri="{FF2B5EF4-FFF2-40B4-BE49-F238E27FC236}">
                <a16:creationId xmlns:a16="http://schemas.microsoft.com/office/drawing/2014/main" id="{BC512124-0D13-4ED9-80B7-52AE15B6B4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text&#10;&#10;Description automatically generated">
            <a:extLst>
              <a:ext uri="{FF2B5EF4-FFF2-40B4-BE49-F238E27FC236}">
                <a16:creationId xmlns:a16="http://schemas.microsoft.com/office/drawing/2014/main" id="{445D677D-5303-9568-B00C-E9BDEA519721}"/>
              </a:ext>
            </a:extLst>
          </p:cNvPr>
          <p:cNvPicPr>
            <a:picLocks noChangeAspect="1"/>
          </p:cNvPicPr>
          <p:nvPr/>
        </p:nvPicPr>
        <p:blipFill rotWithShape="1">
          <a:blip r:embed="rId3">
            <a:alphaModFix amt="35000"/>
          </a:blip>
          <a:srcRect t="19573" b="356"/>
          <a:stretch/>
        </p:blipFill>
        <p:spPr>
          <a:xfrm>
            <a:off x="20" y="10"/>
            <a:ext cx="12191980" cy="6857990"/>
          </a:xfrm>
          <a:prstGeom prst="rect">
            <a:avLst/>
          </a:prstGeom>
        </p:spPr>
      </p:pic>
      <p:sp>
        <p:nvSpPr>
          <p:cNvPr id="3" name="Title 1">
            <a:extLst>
              <a:ext uri="{FF2B5EF4-FFF2-40B4-BE49-F238E27FC236}">
                <a16:creationId xmlns:a16="http://schemas.microsoft.com/office/drawing/2014/main" id="{A8F33A6A-E780-3054-8B38-4530271B44D2}"/>
              </a:ext>
            </a:extLst>
          </p:cNvPr>
          <p:cNvSpPr txBox="1">
            <a:spLocks/>
          </p:cNvSpPr>
          <p:nvPr/>
        </p:nvSpPr>
        <p:spPr>
          <a:xfrm>
            <a:off x="1069848" y="1298448"/>
            <a:ext cx="7315200" cy="32552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spcAft>
                <a:spcPts val="600"/>
              </a:spcAft>
            </a:pPr>
            <a:r>
              <a:rPr lang="en-US" sz="5900" spc="-100" dirty="0">
                <a:solidFill>
                  <a:schemeClr val="tx1"/>
                </a:solidFill>
              </a:rPr>
              <a:t>What now?</a:t>
            </a:r>
          </a:p>
        </p:txBody>
      </p:sp>
    </p:spTree>
    <p:extLst>
      <p:ext uri="{BB962C8B-B14F-4D97-AF65-F5344CB8AC3E}">
        <p14:creationId xmlns:p14="http://schemas.microsoft.com/office/powerpoint/2010/main" val="2365953"/>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8" name="Rectangle 27">
            <a:extLst>
              <a:ext uri="{FF2B5EF4-FFF2-40B4-BE49-F238E27FC236}">
                <a16:creationId xmlns:a16="http://schemas.microsoft.com/office/drawing/2014/main" id="{BC512124-0D13-4ED9-80B7-52AE15B6B4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Content Placeholder 7" descr="A person writing on a white board&#10;&#10;Description automatically generated with medium confidence">
            <a:extLst>
              <a:ext uri="{FF2B5EF4-FFF2-40B4-BE49-F238E27FC236}">
                <a16:creationId xmlns:a16="http://schemas.microsoft.com/office/drawing/2014/main" id="{A6A0D0E1-1119-FD17-EDED-D5247C13BACE}"/>
              </a:ext>
            </a:extLst>
          </p:cNvPr>
          <p:cNvPicPr>
            <a:picLocks noChangeAspect="1"/>
          </p:cNvPicPr>
          <p:nvPr/>
        </p:nvPicPr>
        <p:blipFill rotWithShape="1">
          <a:blip r:embed="rId3">
            <a:alphaModFix amt="35000"/>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0F0431AB-9435-1517-D92D-386C49558E2B}"/>
              </a:ext>
            </a:extLst>
          </p:cNvPr>
          <p:cNvSpPr>
            <a:spLocks noGrp="1"/>
          </p:cNvSpPr>
          <p:nvPr>
            <p:ph type="title"/>
          </p:nvPr>
        </p:nvSpPr>
        <p:spPr>
          <a:xfrm>
            <a:off x="1069848" y="1298448"/>
            <a:ext cx="7315200" cy="3255264"/>
          </a:xfrm>
        </p:spPr>
        <p:txBody>
          <a:bodyPr vert="horz" lIns="91440" tIns="45720" rIns="91440" bIns="45720" rtlCol="0" anchor="b">
            <a:normAutofit/>
          </a:bodyPr>
          <a:lstStyle/>
          <a:p>
            <a:r>
              <a:rPr lang="en-US" sz="5900" u="none" strike="noStrike" spc="-100" dirty="0">
                <a:solidFill>
                  <a:schemeClr val="tx1"/>
                </a:solidFill>
                <a:effectLst/>
              </a:rPr>
              <a:t>Social Media </a:t>
            </a:r>
            <a:br>
              <a:rPr lang="en-US" sz="5900" u="none" strike="noStrike" spc="-100" dirty="0">
                <a:solidFill>
                  <a:schemeClr val="tx1"/>
                </a:solidFill>
                <a:effectLst/>
              </a:rPr>
            </a:br>
            <a:r>
              <a:rPr lang="en-US" sz="5900" u="none" strike="noStrike" spc="-100" dirty="0">
                <a:solidFill>
                  <a:schemeClr val="tx1"/>
                </a:solidFill>
                <a:effectLst/>
              </a:rPr>
              <a:t>Strategic Planning</a:t>
            </a:r>
            <a:endParaRPr lang="en-US" sz="5900" spc="-100" dirty="0">
              <a:solidFill>
                <a:schemeClr val="tx1"/>
              </a:solidFill>
            </a:endParaRPr>
          </a:p>
        </p:txBody>
      </p:sp>
    </p:spTree>
    <p:extLst>
      <p:ext uri="{BB962C8B-B14F-4D97-AF65-F5344CB8AC3E}">
        <p14:creationId xmlns:p14="http://schemas.microsoft.com/office/powerpoint/2010/main" val="251452953"/>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622A5C-DCF5-4D9E-B761-F4C01DE21D0B}"/>
              </a:ext>
            </a:extLst>
          </p:cNvPr>
          <p:cNvSpPr/>
          <p:nvPr/>
        </p:nvSpPr>
        <p:spPr>
          <a:xfrm>
            <a:off x="3570644" y="759629"/>
            <a:ext cx="8115229" cy="533874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sp>
        <p:nvSpPr>
          <p:cNvPr id="6" name="TextBox 5">
            <a:extLst>
              <a:ext uri="{FF2B5EF4-FFF2-40B4-BE49-F238E27FC236}">
                <a16:creationId xmlns:a16="http://schemas.microsoft.com/office/drawing/2014/main" id="{1A89EB0F-A38C-91F1-D83C-C327C6C2C7DF}"/>
              </a:ext>
            </a:extLst>
          </p:cNvPr>
          <p:cNvSpPr txBox="1"/>
          <p:nvPr/>
        </p:nvSpPr>
        <p:spPr>
          <a:xfrm>
            <a:off x="3901060" y="2028615"/>
            <a:ext cx="7454396" cy="2800767"/>
          </a:xfrm>
          <a:prstGeom prst="rect">
            <a:avLst/>
          </a:prstGeom>
          <a:noFill/>
        </p:spPr>
        <p:txBody>
          <a:bodyPr wrap="square">
            <a:spAutoFit/>
          </a:bodyPr>
          <a:lstStyle/>
          <a:p>
            <a:r>
              <a:rPr lang="en-US" sz="3200" b="1" dirty="0">
                <a:solidFill>
                  <a:schemeClr val="bg1"/>
                </a:solidFill>
                <a:latin typeface="Calibri" panose="020F0502020204030204" pitchFamily="34" charset="0"/>
                <a:cs typeface="Calibri" panose="020F0502020204030204" pitchFamily="34" charset="0"/>
              </a:rPr>
              <a:t>Prioritize Objectives</a:t>
            </a:r>
          </a:p>
          <a:p>
            <a:endParaRPr lang="en-US" sz="2400" b="1" dirty="0">
              <a:solidFill>
                <a:schemeClr val="bg1"/>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b="1" i="0" u="none" strike="noStrike" dirty="0">
                <a:solidFill>
                  <a:schemeClr val="bg1"/>
                </a:solidFill>
                <a:latin typeface="Calibri" panose="020F0502020204030204" pitchFamily="34" charset="0"/>
              </a:rPr>
              <a:t>Improve</a:t>
            </a:r>
            <a:r>
              <a:rPr lang="en-US" sz="2400" i="0" u="none" strike="noStrike" dirty="0">
                <a:solidFill>
                  <a:schemeClr val="bg1"/>
                </a:solidFill>
                <a:latin typeface="Calibri" panose="020F0502020204030204" pitchFamily="34" charset="0"/>
              </a:rPr>
              <a:t> customer engagement</a:t>
            </a:r>
          </a:p>
          <a:p>
            <a:pPr marL="342900" indent="-342900">
              <a:buFont typeface="Arial" panose="020B0604020202020204" pitchFamily="34" charset="0"/>
              <a:buChar char="•"/>
            </a:pPr>
            <a:r>
              <a:rPr lang="en-US" sz="2400" b="1" i="0" u="none" strike="noStrike" dirty="0">
                <a:solidFill>
                  <a:schemeClr val="bg1"/>
                </a:solidFill>
                <a:latin typeface="Calibri" panose="020F0502020204030204" pitchFamily="34" charset="0"/>
              </a:rPr>
              <a:t>Enhance</a:t>
            </a:r>
            <a:r>
              <a:rPr lang="en-US" sz="2400" i="0" u="none" strike="noStrike" dirty="0">
                <a:solidFill>
                  <a:schemeClr val="bg1"/>
                </a:solidFill>
                <a:latin typeface="Calibri" panose="020F0502020204030204" pitchFamily="34" charset="0"/>
              </a:rPr>
              <a:t> brand and reputation management</a:t>
            </a:r>
          </a:p>
          <a:p>
            <a:pPr marL="342900" indent="-342900">
              <a:buFont typeface="Arial" panose="020B0604020202020204" pitchFamily="34" charset="0"/>
              <a:buChar char="•"/>
            </a:pPr>
            <a:r>
              <a:rPr lang="en-US" sz="2400" b="1" i="0" u="none" strike="noStrike" dirty="0">
                <a:solidFill>
                  <a:schemeClr val="bg1"/>
                </a:solidFill>
                <a:latin typeface="Calibri" panose="020F0502020204030204" pitchFamily="34" charset="0"/>
              </a:rPr>
              <a:t>Accelerate</a:t>
            </a:r>
            <a:r>
              <a:rPr lang="en-US" sz="2400" i="0" u="none" strike="noStrike" dirty="0">
                <a:solidFill>
                  <a:schemeClr val="bg1"/>
                </a:solidFill>
                <a:latin typeface="Calibri" panose="020F0502020204030204" pitchFamily="34" charset="0"/>
              </a:rPr>
              <a:t> </a:t>
            </a:r>
            <a:r>
              <a:rPr lang="en-US" sz="2400" dirty="0">
                <a:solidFill>
                  <a:schemeClr val="bg1"/>
                </a:solidFill>
                <a:latin typeface="Calibri" panose="020F0502020204030204" pitchFamily="34" charset="0"/>
              </a:rPr>
              <a:t>customer-driven</a:t>
            </a:r>
            <a:r>
              <a:rPr lang="en-US" sz="2400" i="0" u="none" strike="noStrike" dirty="0">
                <a:solidFill>
                  <a:schemeClr val="bg1"/>
                </a:solidFill>
                <a:latin typeface="Calibri" panose="020F0502020204030204" pitchFamily="34" charset="0"/>
              </a:rPr>
              <a:t> innovation</a:t>
            </a:r>
            <a:endParaRPr lang="en-US" sz="2400" dirty="0">
              <a:solidFill>
                <a:schemeClr val="bg1"/>
              </a:solidFill>
              <a:latin typeface="Calibri" panose="020F0502020204030204" pitchFamily="34" charset="0"/>
            </a:endParaRPr>
          </a:p>
          <a:p>
            <a:pPr marL="342900" indent="-342900">
              <a:buFont typeface="Arial" panose="020B0604020202020204" pitchFamily="34" charset="0"/>
              <a:buChar char="•"/>
            </a:pPr>
            <a:r>
              <a:rPr lang="en-US" sz="2400" b="1" i="0" u="none" strike="noStrike" dirty="0">
                <a:solidFill>
                  <a:schemeClr val="bg1"/>
                </a:solidFill>
                <a:latin typeface="Calibri" panose="020F0502020204030204" pitchFamily="34" charset="0"/>
              </a:rPr>
              <a:t>Attract</a:t>
            </a:r>
            <a:r>
              <a:rPr lang="en-US" sz="2400" i="0" u="none" strike="noStrike" dirty="0">
                <a:solidFill>
                  <a:schemeClr val="bg1"/>
                </a:solidFill>
                <a:latin typeface="Calibri" panose="020F0502020204030204" pitchFamily="34" charset="0"/>
              </a:rPr>
              <a:t> talented employees</a:t>
            </a:r>
          </a:p>
          <a:p>
            <a:pPr marL="342900" indent="-342900">
              <a:buFont typeface="Arial" panose="020B0604020202020204" pitchFamily="34" charset="0"/>
              <a:buChar char="•"/>
            </a:pPr>
            <a:r>
              <a:rPr lang="en-US" sz="2400" b="1" i="0" u="none" strike="noStrike" dirty="0">
                <a:solidFill>
                  <a:schemeClr val="bg1"/>
                </a:solidFill>
                <a:latin typeface="Calibri" panose="020F0502020204030204" pitchFamily="34" charset="0"/>
              </a:rPr>
              <a:t>Increase</a:t>
            </a:r>
            <a:r>
              <a:rPr lang="en-US" sz="2400" i="0" u="none" strike="noStrike" dirty="0">
                <a:solidFill>
                  <a:schemeClr val="bg1"/>
                </a:solidFill>
                <a:latin typeface="Calibri" panose="020F0502020204030204" pitchFamily="34" charset="0"/>
              </a:rPr>
              <a:t> sales</a:t>
            </a:r>
          </a:p>
        </p:txBody>
      </p:sp>
      <p:sp>
        <p:nvSpPr>
          <p:cNvPr id="5" name="Title 1">
            <a:extLst>
              <a:ext uri="{FF2B5EF4-FFF2-40B4-BE49-F238E27FC236}">
                <a16:creationId xmlns:a16="http://schemas.microsoft.com/office/drawing/2014/main" id="{5FA56581-5631-A71B-E337-7090A8045119}"/>
              </a:ext>
            </a:extLst>
          </p:cNvPr>
          <p:cNvSpPr txBox="1">
            <a:spLocks/>
          </p:cNvSpPr>
          <p:nvPr/>
        </p:nvSpPr>
        <p:spPr>
          <a:xfrm>
            <a:off x="199472" y="2931971"/>
            <a:ext cx="3015069" cy="99405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0" kern="1200" spc="-60" baseline="0">
                <a:solidFill>
                  <a:srgbClr val="FFFFFF"/>
                </a:solidFill>
                <a:latin typeface="+mj-lt"/>
                <a:ea typeface="+mj-ea"/>
                <a:cs typeface="+mj-cs"/>
              </a:defRPr>
            </a:lvl1pPr>
          </a:lstStyle>
          <a:p>
            <a:r>
              <a:rPr lang="en-US" dirty="0">
                <a:latin typeface="Calibri" panose="020F0502020204030204" pitchFamily="34" charset="0"/>
                <a:cs typeface="Calibri" panose="020F0502020204030204" pitchFamily="34" charset="0"/>
              </a:rPr>
              <a:t>Strategic Development</a:t>
            </a:r>
          </a:p>
        </p:txBody>
      </p:sp>
    </p:spTree>
    <p:extLst>
      <p:ext uri="{BB962C8B-B14F-4D97-AF65-F5344CB8AC3E}">
        <p14:creationId xmlns:p14="http://schemas.microsoft.com/office/powerpoint/2010/main" val="34049268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622A5C-DCF5-4D9E-B761-F4C01DE21D0B}"/>
              </a:ext>
            </a:extLst>
          </p:cNvPr>
          <p:cNvSpPr/>
          <p:nvPr/>
        </p:nvSpPr>
        <p:spPr>
          <a:xfrm>
            <a:off x="3570644" y="759629"/>
            <a:ext cx="8115229" cy="533874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sp>
        <p:nvSpPr>
          <p:cNvPr id="6" name="TextBox 5">
            <a:extLst>
              <a:ext uri="{FF2B5EF4-FFF2-40B4-BE49-F238E27FC236}">
                <a16:creationId xmlns:a16="http://schemas.microsoft.com/office/drawing/2014/main" id="{1A89EB0F-A38C-91F1-D83C-C327C6C2C7DF}"/>
              </a:ext>
            </a:extLst>
          </p:cNvPr>
          <p:cNvSpPr txBox="1"/>
          <p:nvPr/>
        </p:nvSpPr>
        <p:spPr>
          <a:xfrm>
            <a:off x="3901060" y="2028615"/>
            <a:ext cx="7454396" cy="2800767"/>
          </a:xfrm>
          <a:prstGeom prst="rect">
            <a:avLst/>
          </a:prstGeom>
          <a:noFill/>
        </p:spPr>
        <p:txBody>
          <a:bodyPr wrap="square">
            <a:spAutoFit/>
          </a:bodyPr>
          <a:lstStyle/>
          <a:p>
            <a:r>
              <a:rPr lang="en-US" sz="3200" b="1" dirty="0">
                <a:solidFill>
                  <a:schemeClr val="bg1"/>
                </a:solidFill>
                <a:latin typeface="Calibri" panose="020F0502020204030204" pitchFamily="34" charset="0"/>
                <a:cs typeface="Calibri" panose="020F0502020204030204" pitchFamily="34" charset="0"/>
              </a:rPr>
              <a:t>Establish Governance</a:t>
            </a:r>
          </a:p>
          <a:p>
            <a:endParaRPr lang="en-US" sz="2400" b="1" dirty="0">
              <a:solidFill>
                <a:schemeClr val="bg1"/>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b="1" i="0" u="none" strike="noStrike" dirty="0">
                <a:solidFill>
                  <a:schemeClr val="bg1"/>
                </a:solidFill>
                <a:latin typeface="Calibri" panose="020F0502020204030204" pitchFamily="34" charset="0"/>
              </a:rPr>
              <a:t>Identify</a:t>
            </a:r>
            <a:r>
              <a:rPr lang="en-US" sz="2400" i="0" u="none" strike="noStrike" dirty="0">
                <a:solidFill>
                  <a:schemeClr val="bg1"/>
                </a:solidFill>
                <a:latin typeface="Calibri" panose="020F0502020204030204" pitchFamily="34" charset="0"/>
              </a:rPr>
              <a:t> opportunities</a:t>
            </a:r>
          </a:p>
          <a:p>
            <a:pPr marL="342900" indent="-342900">
              <a:buFont typeface="Arial" panose="020B0604020202020204" pitchFamily="34" charset="0"/>
              <a:buChar char="•"/>
            </a:pPr>
            <a:r>
              <a:rPr lang="en-US" sz="2400" b="1" i="0" u="none" strike="noStrike" dirty="0">
                <a:solidFill>
                  <a:schemeClr val="bg1"/>
                </a:solidFill>
                <a:latin typeface="Calibri" panose="020F0502020204030204" pitchFamily="34" charset="0"/>
              </a:rPr>
              <a:t>Understand</a:t>
            </a:r>
            <a:r>
              <a:rPr lang="en-US" sz="2400" i="0" u="none" strike="noStrike" dirty="0">
                <a:solidFill>
                  <a:schemeClr val="bg1"/>
                </a:solidFill>
                <a:latin typeface="Calibri" panose="020F0502020204030204" pitchFamily="34" charset="0"/>
              </a:rPr>
              <a:t> risks</a:t>
            </a:r>
          </a:p>
          <a:p>
            <a:pPr marL="342900" indent="-342900">
              <a:buFont typeface="Arial" panose="020B0604020202020204" pitchFamily="34" charset="0"/>
              <a:buChar char="•"/>
            </a:pPr>
            <a:r>
              <a:rPr lang="en-US" sz="2400" b="1" i="0" u="none" strike="noStrike" dirty="0">
                <a:solidFill>
                  <a:schemeClr val="bg1"/>
                </a:solidFill>
                <a:latin typeface="Calibri" panose="020F0502020204030204" pitchFamily="34" charset="0"/>
              </a:rPr>
              <a:t>Clarify</a:t>
            </a:r>
            <a:r>
              <a:rPr lang="en-US" sz="2400" i="0" u="none" strike="noStrike" dirty="0">
                <a:solidFill>
                  <a:schemeClr val="bg1"/>
                </a:solidFill>
                <a:latin typeface="Calibri" panose="020F0502020204030204" pitchFamily="34" charset="0"/>
              </a:rPr>
              <a:t> the </a:t>
            </a:r>
            <a:r>
              <a:rPr lang="en-US" sz="2400" dirty="0">
                <a:solidFill>
                  <a:schemeClr val="bg1"/>
                </a:solidFill>
                <a:latin typeface="Calibri" panose="020F0502020204030204" pitchFamily="34" charset="0"/>
              </a:rPr>
              <a:t>r</a:t>
            </a:r>
            <a:r>
              <a:rPr lang="en-US" sz="2400" i="0" u="none" strike="noStrike" dirty="0">
                <a:solidFill>
                  <a:schemeClr val="bg1"/>
                </a:solidFill>
                <a:latin typeface="Calibri" panose="020F0502020204030204" pitchFamily="34" charset="0"/>
              </a:rPr>
              <a:t>isks of not engaging</a:t>
            </a:r>
            <a:endParaRPr lang="en-US" sz="2400" dirty="0">
              <a:solidFill>
                <a:schemeClr val="bg1"/>
              </a:solidFill>
              <a:latin typeface="Calibri" panose="020F0502020204030204" pitchFamily="34" charset="0"/>
            </a:endParaRPr>
          </a:p>
          <a:p>
            <a:pPr marL="342900" indent="-342900">
              <a:buFont typeface="Arial" panose="020B0604020202020204" pitchFamily="34" charset="0"/>
              <a:buChar char="•"/>
            </a:pPr>
            <a:r>
              <a:rPr lang="en-US" sz="2400" b="1" i="0" u="none" strike="noStrike" dirty="0">
                <a:solidFill>
                  <a:schemeClr val="bg1"/>
                </a:solidFill>
                <a:latin typeface="Calibri" panose="020F0502020204030204" pitchFamily="34" charset="0"/>
              </a:rPr>
              <a:t>Set</a:t>
            </a:r>
            <a:r>
              <a:rPr lang="en-US" sz="2400" i="0" u="none" strike="noStrike" dirty="0">
                <a:solidFill>
                  <a:schemeClr val="bg1"/>
                </a:solidFill>
                <a:latin typeface="Calibri" panose="020F0502020204030204" pitchFamily="34" charset="0"/>
              </a:rPr>
              <a:t> clear social media practices</a:t>
            </a:r>
          </a:p>
          <a:p>
            <a:pPr marL="342900" indent="-342900">
              <a:buFont typeface="Arial" panose="020B0604020202020204" pitchFamily="34" charset="0"/>
              <a:buChar char="•"/>
            </a:pPr>
            <a:r>
              <a:rPr lang="en-US" sz="2400" b="1" i="0" u="none" strike="noStrike" dirty="0">
                <a:solidFill>
                  <a:schemeClr val="bg1"/>
                </a:solidFill>
                <a:latin typeface="Calibri" panose="020F0502020204030204" pitchFamily="34" charset="0"/>
              </a:rPr>
              <a:t>Communicate</a:t>
            </a:r>
            <a:r>
              <a:rPr lang="en-US" sz="2400" i="0" u="none" strike="noStrike" dirty="0">
                <a:solidFill>
                  <a:schemeClr val="bg1"/>
                </a:solidFill>
                <a:latin typeface="Calibri" panose="020F0502020204030204" pitchFamily="34" charset="0"/>
              </a:rPr>
              <a:t> policies internally</a:t>
            </a:r>
          </a:p>
        </p:txBody>
      </p:sp>
      <p:sp>
        <p:nvSpPr>
          <p:cNvPr id="5" name="Title 1">
            <a:extLst>
              <a:ext uri="{FF2B5EF4-FFF2-40B4-BE49-F238E27FC236}">
                <a16:creationId xmlns:a16="http://schemas.microsoft.com/office/drawing/2014/main" id="{5FA56581-5631-A71B-E337-7090A8045119}"/>
              </a:ext>
            </a:extLst>
          </p:cNvPr>
          <p:cNvSpPr txBox="1">
            <a:spLocks/>
          </p:cNvSpPr>
          <p:nvPr/>
        </p:nvSpPr>
        <p:spPr>
          <a:xfrm>
            <a:off x="199472" y="2931971"/>
            <a:ext cx="3015069" cy="99405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0" kern="1200" spc="-60" baseline="0">
                <a:solidFill>
                  <a:srgbClr val="FFFFFF"/>
                </a:solidFill>
                <a:latin typeface="+mj-lt"/>
                <a:ea typeface="+mj-ea"/>
                <a:cs typeface="+mj-cs"/>
              </a:defRPr>
            </a:lvl1pPr>
          </a:lstStyle>
          <a:p>
            <a:r>
              <a:rPr lang="en-US" dirty="0">
                <a:latin typeface="Calibri" panose="020F0502020204030204" pitchFamily="34" charset="0"/>
                <a:cs typeface="Calibri" panose="020F0502020204030204" pitchFamily="34" charset="0"/>
              </a:rPr>
              <a:t>Strategic Development</a:t>
            </a:r>
          </a:p>
        </p:txBody>
      </p:sp>
    </p:spTree>
    <p:extLst>
      <p:ext uri="{BB962C8B-B14F-4D97-AF65-F5344CB8AC3E}">
        <p14:creationId xmlns:p14="http://schemas.microsoft.com/office/powerpoint/2010/main" val="33222933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622A5C-DCF5-4D9E-B761-F4C01DE21D0B}"/>
              </a:ext>
            </a:extLst>
          </p:cNvPr>
          <p:cNvSpPr/>
          <p:nvPr/>
        </p:nvSpPr>
        <p:spPr>
          <a:xfrm>
            <a:off x="3570644" y="759629"/>
            <a:ext cx="8115229" cy="533874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sp>
        <p:nvSpPr>
          <p:cNvPr id="6" name="TextBox 5">
            <a:extLst>
              <a:ext uri="{FF2B5EF4-FFF2-40B4-BE49-F238E27FC236}">
                <a16:creationId xmlns:a16="http://schemas.microsoft.com/office/drawing/2014/main" id="{1A89EB0F-A38C-91F1-D83C-C327C6C2C7DF}"/>
              </a:ext>
            </a:extLst>
          </p:cNvPr>
          <p:cNvSpPr txBox="1"/>
          <p:nvPr/>
        </p:nvSpPr>
        <p:spPr>
          <a:xfrm>
            <a:off x="3901060" y="2028615"/>
            <a:ext cx="7454396" cy="2800767"/>
          </a:xfrm>
          <a:prstGeom prst="rect">
            <a:avLst/>
          </a:prstGeom>
          <a:noFill/>
        </p:spPr>
        <p:txBody>
          <a:bodyPr wrap="square">
            <a:spAutoFit/>
          </a:bodyPr>
          <a:lstStyle/>
          <a:p>
            <a:r>
              <a:rPr lang="en-US" sz="3200" b="1" dirty="0">
                <a:solidFill>
                  <a:schemeClr val="bg1"/>
                </a:solidFill>
                <a:latin typeface="Calibri" panose="020F0502020204030204" pitchFamily="34" charset="0"/>
                <a:cs typeface="Calibri" panose="020F0502020204030204" pitchFamily="34" charset="0"/>
              </a:rPr>
              <a:t>Define Activities</a:t>
            </a:r>
          </a:p>
          <a:p>
            <a:endParaRPr lang="en-US" sz="2400" b="1" dirty="0">
              <a:solidFill>
                <a:schemeClr val="bg1"/>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b="1" i="0" u="none" strike="noStrike" dirty="0">
                <a:solidFill>
                  <a:schemeClr val="bg1"/>
                </a:solidFill>
                <a:latin typeface="Calibri" panose="020F0502020204030204" pitchFamily="34" charset="0"/>
              </a:rPr>
              <a:t>Define</a:t>
            </a:r>
            <a:r>
              <a:rPr lang="en-US" sz="2400" i="0" u="none" strike="noStrike" dirty="0">
                <a:solidFill>
                  <a:schemeClr val="bg1"/>
                </a:solidFill>
                <a:latin typeface="Calibri" panose="020F0502020204030204" pitchFamily="34" charset="0"/>
              </a:rPr>
              <a:t> the first and subsequent phases</a:t>
            </a:r>
          </a:p>
          <a:p>
            <a:pPr marL="342900" indent="-342900">
              <a:buFont typeface="Arial" panose="020B0604020202020204" pitchFamily="34" charset="0"/>
              <a:buChar char="•"/>
            </a:pPr>
            <a:r>
              <a:rPr lang="en-US" sz="2400" b="1" i="0" u="none" strike="noStrike" dirty="0">
                <a:solidFill>
                  <a:schemeClr val="bg1"/>
                </a:solidFill>
                <a:latin typeface="Calibri" panose="020F0502020204030204" pitchFamily="34" charset="0"/>
              </a:rPr>
              <a:t>Target</a:t>
            </a:r>
            <a:r>
              <a:rPr lang="en-US" sz="2400" i="0" u="none" strike="noStrike" dirty="0">
                <a:solidFill>
                  <a:schemeClr val="bg1"/>
                </a:solidFill>
                <a:latin typeface="Calibri" panose="020F0502020204030204" pitchFamily="34" charset="0"/>
              </a:rPr>
              <a:t> initial platforms</a:t>
            </a:r>
          </a:p>
          <a:p>
            <a:pPr marL="342900" indent="-342900">
              <a:buFont typeface="Arial" panose="020B0604020202020204" pitchFamily="34" charset="0"/>
              <a:buChar char="•"/>
            </a:pPr>
            <a:r>
              <a:rPr lang="en-US" sz="2400" b="1" i="0" u="none" strike="noStrike" dirty="0">
                <a:solidFill>
                  <a:schemeClr val="bg1"/>
                </a:solidFill>
                <a:latin typeface="Calibri" panose="020F0502020204030204" pitchFamily="34" charset="0"/>
              </a:rPr>
              <a:t>Identify</a:t>
            </a:r>
            <a:r>
              <a:rPr lang="en-US" sz="2400" i="0" u="none" strike="noStrike" dirty="0">
                <a:solidFill>
                  <a:schemeClr val="bg1"/>
                </a:solidFill>
                <a:latin typeface="Calibri" panose="020F0502020204030204" pitchFamily="34" charset="0"/>
              </a:rPr>
              <a:t> resources required</a:t>
            </a:r>
            <a:endParaRPr lang="en-US" sz="2400" dirty="0">
              <a:solidFill>
                <a:schemeClr val="bg1"/>
              </a:solidFill>
              <a:latin typeface="Calibri" panose="020F0502020204030204" pitchFamily="34" charset="0"/>
            </a:endParaRPr>
          </a:p>
          <a:p>
            <a:pPr marL="342900" indent="-342900">
              <a:buFont typeface="Arial" panose="020B0604020202020204" pitchFamily="34" charset="0"/>
              <a:buChar char="•"/>
            </a:pPr>
            <a:r>
              <a:rPr lang="en-US" sz="2400" b="1" i="0" u="none" strike="noStrike" dirty="0">
                <a:solidFill>
                  <a:schemeClr val="bg1"/>
                </a:solidFill>
                <a:latin typeface="Calibri" panose="020F0502020204030204" pitchFamily="34" charset="0"/>
              </a:rPr>
              <a:t>Establish</a:t>
            </a:r>
            <a:r>
              <a:rPr lang="en-US" sz="2400" i="0" u="none" strike="noStrike" dirty="0">
                <a:solidFill>
                  <a:schemeClr val="bg1"/>
                </a:solidFill>
                <a:latin typeface="Calibri" panose="020F0502020204030204" pitchFamily="34" charset="0"/>
              </a:rPr>
              <a:t> responsibilities and time commitments</a:t>
            </a:r>
          </a:p>
          <a:p>
            <a:pPr marL="342900" indent="-342900">
              <a:buFont typeface="Arial" panose="020B0604020202020204" pitchFamily="34" charset="0"/>
              <a:buChar char="•"/>
            </a:pPr>
            <a:r>
              <a:rPr lang="en-US" sz="2400" b="1" i="0" u="none" strike="noStrike" dirty="0">
                <a:solidFill>
                  <a:schemeClr val="bg1"/>
                </a:solidFill>
                <a:latin typeface="Calibri" panose="020F0502020204030204" pitchFamily="34" charset="0"/>
              </a:rPr>
              <a:t>Link</a:t>
            </a:r>
            <a:r>
              <a:rPr lang="en-US" sz="2400" i="0" u="none" strike="noStrike" dirty="0">
                <a:solidFill>
                  <a:schemeClr val="bg1"/>
                </a:solidFill>
                <a:latin typeface="Calibri" panose="020F0502020204030204" pitchFamily="34" charset="0"/>
              </a:rPr>
              <a:t> to marketing activities</a:t>
            </a:r>
          </a:p>
        </p:txBody>
      </p:sp>
      <p:sp>
        <p:nvSpPr>
          <p:cNvPr id="5" name="Title 1">
            <a:extLst>
              <a:ext uri="{FF2B5EF4-FFF2-40B4-BE49-F238E27FC236}">
                <a16:creationId xmlns:a16="http://schemas.microsoft.com/office/drawing/2014/main" id="{5FA56581-5631-A71B-E337-7090A8045119}"/>
              </a:ext>
            </a:extLst>
          </p:cNvPr>
          <p:cNvSpPr txBox="1">
            <a:spLocks/>
          </p:cNvSpPr>
          <p:nvPr/>
        </p:nvSpPr>
        <p:spPr>
          <a:xfrm>
            <a:off x="199472" y="2931971"/>
            <a:ext cx="3015069" cy="99405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0" kern="1200" spc="-60" baseline="0">
                <a:solidFill>
                  <a:srgbClr val="FFFFFF"/>
                </a:solidFill>
                <a:latin typeface="+mj-lt"/>
                <a:ea typeface="+mj-ea"/>
                <a:cs typeface="+mj-cs"/>
              </a:defRPr>
            </a:lvl1pPr>
          </a:lstStyle>
          <a:p>
            <a:r>
              <a:rPr lang="en-US" dirty="0">
                <a:latin typeface="Calibri" panose="020F0502020204030204" pitchFamily="34" charset="0"/>
                <a:cs typeface="Calibri" panose="020F0502020204030204" pitchFamily="34" charset="0"/>
              </a:rPr>
              <a:t>Strategic Development</a:t>
            </a:r>
          </a:p>
        </p:txBody>
      </p:sp>
    </p:spTree>
    <p:extLst>
      <p:ext uri="{BB962C8B-B14F-4D97-AF65-F5344CB8AC3E}">
        <p14:creationId xmlns:p14="http://schemas.microsoft.com/office/powerpoint/2010/main" val="36924824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622A5C-DCF5-4D9E-B761-F4C01DE21D0B}"/>
              </a:ext>
            </a:extLst>
          </p:cNvPr>
          <p:cNvSpPr/>
          <p:nvPr/>
        </p:nvSpPr>
        <p:spPr>
          <a:xfrm>
            <a:off x="3570644" y="759629"/>
            <a:ext cx="8115229" cy="533874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sp>
        <p:nvSpPr>
          <p:cNvPr id="6" name="TextBox 5">
            <a:extLst>
              <a:ext uri="{FF2B5EF4-FFF2-40B4-BE49-F238E27FC236}">
                <a16:creationId xmlns:a16="http://schemas.microsoft.com/office/drawing/2014/main" id="{1A89EB0F-A38C-91F1-D83C-C327C6C2C7DF}"/>
              </a:ext>
            </a:extLst>
          </p:cNvPr>
          <p:cNvSpPr txBox="1"/>
          <p:nvPr/>
        </p:nvSpPr>
        <p:spPr>
          <a:xfrm>
            <a:off x="3901060" y="2028615"/>
            <a:ext cx="7454396" cy="2800767"/>
          </a:xfrm>
          <a:prstGeom prst="rect">
            <a:avLst/>
          </a:prstGeom>
          <a:noFill/>
        </p:spPr>
        <p:txBody>
          <a:bodyPr wrap="square">
            <a:spAutoFit/>
          </a:bodyPr>
          <a:lstStyle/>
          <a:p>
            <a:r>
              <a:rPr lang="en-US" sz="3200" b="1" dirty="0">
                <a:solidFill>
                  <a:schemeClr val="bg1"/>
                </a:solidFill>
                <a:latin typeface="Calibri" panose="020F0502020204030204" pitchFamily="34" charset="0"/>
                <a:cs typeface="Calibri" panose="020F0502020204030204" pitchFamily="34" charset="0"/>
              </a:rPr>
              <a:t>Develop Capabilities</a:t>
            </a:r>
          </a:p>
          <a:p>
            <a:endParaRPr lang="en-US" sz="2400" b="1" dirty="0">
              <a:solidFill>
                <a:schemeClr val="bg1"/>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b="1" i="0" u="none" strike="noStrike" dirty="0">
                <a:solidFill>
                  <a:schemeClr val="bg1"/>
                </a:solidFill>
                <a:latin typeface="Calibri" panose="020F0502020204030204" pitchFamily="34" charset="0"/>
              </a:rPr>
              <a:t>Identify</a:t>
            </a:r>
            <a:r>
              <a:rPr lang="en-US" sz="2400" i="0" u="none" strike="noStrike" dirty="0">
                <a:solidFill>
                  <a:schemeClr val="bg1"/>
                </a:solidFill>
                <a:latin typeface="Calibri" panose="020F0502020204030204" pitchFamily="34" charset="0"/>
              </a:rPr>
              <a:t> internal champions for social media</a:t>
            </a:r>
          </a:p>
          <a:p>
            <a:pPr marL="342900" indent="-342900">
              <a:buFont typeface="Arial" panose="020B0604020202020204" pitchFamily="34" charset="0"/>
              <a:buChar char="•"/>
            </a:pPr>
            <a:r>
              <a:rPr lang="en-US" sz="2400" b="1" i="0" u="none" strike="noStrike" dirty="0">
                <a:solidFill>
                  <a:schemeClr val="bg1"/>
                </a:solidFill>
                <a:latin typeface="Calibri" panose="020F0502020204030204" pitchFamily="34" charset="0"/>
              </a:rPr>
              <a:t>Train</a:t>
            </a:r>
            <a:r>
              <a:rPr lang="en-US" sz="2400" i="0" u="none" strike="noStrike" dirty="0">
                <a:solidFill>
                  <a:schemeClr val="bg1"/>
                </a:solidFill>
                <a:latin typeface="Calibri" panose="020F0502020204030204" pitchFamily="34" charset="0"/>
              </a:rPr>
              <a:t> and support champions and staff</a:t>
            </a:r>
          </a:p>
          <a:p>
            <a:pPr marL="342900" indent="-342900">
              <a:buFont typeface="Arial" panose="020B0604020202020204" pitchFamily="34" charset="0"/>
              <a:buChar char="•"/>
            </a:pPr>
            <a:r>
              <a:rPr lang="en-US" sz="2400" b="1" i="0" u="none" strike="noStrike" dirty="0">
                <a:solidFill>
                  <a:schemeClr val="bg1"/>
                </a:solidFill>
                <a:latin typeface="Calibri" panose="020F0502020204030204" pitchFamily="34" charset="0"/>
              </a:rPr>
              <a:t>Keep</a:t>
            </a:r>
            <a:r>
              <a:rPr lang="en-US" sz="2400" i="0" u="none" strike="noStrike" dirty="0">
                <a:solidFill>
                  <a:schemeClr val="bg1"/>
                </a:solidFill>
                <a:latin typeface="Calibri" panose="020F0502020204030204" pitchFamily="34" charset="0"/>
              </a:rPr>
              <a:t> abreast of developments</a:t>
            </a:r>
            <a:endParaRPr lang="en-US" sz="2400" dirty="0">
              <a:solidFill>
                <a:schemeClr val="bg1"/>
              </a:solidFill>
              <a:latin typeface="Calibri" panose="020F0502020204030204" pitchFamily="34" charset="0"/>
            </a:endParaRPr>
          </a:p>
          <a:p>
            <a:pPr marL="342900" indent="-342900">
              <a:buFont typeface="Arial" panose="020B0604020202020204" pitchFamily="34" charset="0"/>
              <a:buChar char="•"/>
            </a:pPr>
            <a:r>
              <a:rPr lang="en-US" sz="2400" b="1" i="0" u="none" strike="noStrike" dirty="0">
                <a:solidFill>
                  <a:schemeClr val="bg1"/>
                </a:solidFill>
                <a:latin typeface="Calibri" panose="020F0502020204030204" pitchFamily="34" charset="0"/>
              </a:rPr>
              <a:t>Establish</a:t>
            </a:r>
            <a:r>
              <a:rPr lang="en-US" sz="2400" i="0" u="none" strike="noStrike" dirty="0">
                <a:solidFill>
                  <a:schemeClr val="bg1"/>
                </a:solidFill>
                <a:latin typeface="Calibri" panose="020F0502020204030204" pitchFamily="34" charset="0"/>
              </a:rPr>
              <a:t> pilot programs</a:t>
            </a:r>
          </a:p>
          <a:p>
            <a:pPr marL="342900" indent="-342900">
              <a:buFont typeface="Arial" panose="020B0604020202020204" pitchFamily="34" charset="0"/>
              <a:buChar char="•"/>
            </a:pPr>
            <a:r>
              <a:rPr lang="en-US" sz="2400" b="1" i="0" u="none" strike="noStrike" dirty="0">
                <a:solidFill>
                  <a:schemeClr val="bg1"/>
                </a:solidFill>
                <a:latin typeface="Calibri" panose="020F0502020204030204" pitchFamily="34" charset="0"/>
              </a:rPr>
              <a:t>Develop</a:t>
            </a:r>
            <a:r>
              <a:rPr lang="en-US" sz="2400" i="0" u="none" strike="noStrike" dirty="0">
                <a:solidFill>
                  <a:schemeClr val="bg1"/>
                </a:solidFill>
                <a:latin typeface="Calibri" panose="020F0502020204030204" pitchFamily="34" charset="0"/>
              </a:rPr>
              <a:t> a culture of responsible transparency</a:t>
            </a:r>
          </a:p>
        </p:txBody>
      </p:sp>
      <p:sp>
        <p:nvSpPr>
          <p:cNvPr id="5" name="Title 1">
            <a:extLst>
              <a:ext uri="{FF2B5EF4-FFF2-40B4-BE49-F238E27FC236}">
                <a16:creationId xmlns:a16="http://schemas.microsoft.com/office/drawing/2014/main" id="{5FA56581-5631-A71B-E337-7090A8045119}"/>
              </a:ext>
            </a:extLst>
          </p:cNvPr>
          <p:cNvSpPr txBox="1">
            <a:spLocks/>
          </p:cNvSpPr>
          <p:nvPr/>
        </p:nvSpPr>
        <p:spPr>
          <a:xfrm>
            <a:off x="199472" y="2931971"/>
            <a:ext cx="3015069" cy="99405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0" kern="1200" spc="-60" baseline="0">
                <a:solidFill>
                  <a:srgbClr val="FFFFFF"/>
                </a:solidFill>
                <a:latin typeface="+mj-lt"/>
                <a:ea typeface="+mj-ea"/>
                <a:cs typeface="+mj-cs"/>
              </a:defRPr>
            </a:lvl1pPr>
          </a:lstStyle>
          <a:p>
            <a:r>
              <a:rPr lang="en-US" dirty="0">
                <a:latin typeface="Calibri" panose="020F0502020204030204" pitchFamily="34" charset="0"/>
                <a:cs typeface="Calibri" panose="020F0502020204030204" pitchFamily="34" charset="0"/>
              </a:rPr>
              <a:t>Develop</a:t>
            </a:r>
          </a:p>
          <a:p>
            <a:r>
              <a:rPr lang="en-US" dirty="0">
                <a:latin typeface="Calibri" panose="020F0502020204030204" pitchFamily="34" charset="0"/>
                <a:cs typeface="Calibri" panose="020F0502020204030204" pitchFamily="34" charset="0"/>
              </a:rPr>
              <a:t>Capabilities</a:t>
            </a:r>
          </a:p>
        </p:txBody>
      </p:sp>
    </p:spTree>
    <p:extLst>
      <p:ext uri="{BB962C8B-B14F-4D97-AF65-F5344CB8AC3E}">
        <p14:creationId xmlns:p14="http://schemas.microsoft.com/office/powerpoint/2010/main" val="24665355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622A5C-DCF5-4D9E-B761-F4C01DE21D0B}"/>
              </a:ext>
            </a:extLst>
          </p:cNvPr>
          <p:cNvSpPr/>
          <p:nvPr/>
        </p:nvSpPr>
        <p:spPr>
          <a:xfrm>
            <a:off x="3570644" y="759629"/>
            <a:ext cx="8115229" cy="533874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sp>
        <p:nvSpPr>
          <p:cNvPr id="6" name="TextBox 5">
            <a:extLst>
              <a:ext uri="{FF2B5EF4-FFF2-40B4-BE49-F238E27FC236}">
                <a16:creationId xmlns:a16="http://schemas.microsoft.com/office/drawing/2014/main" id="{1A89EB0F-A38C-91F1-D83C-C327C6C2C7DF}"/>
              </a:ext>
            </a:extLst>
          </p:cNvPr>
          <p:cNvSpPr txBox="1"/>
          <p:nvPr/>
        </p:nvSpPr>
        <p:spPr>
          <a:xfrm>
            <a:off x="3901060" y="2028615"/>
            <a:ext cx="7454396" cy="2800767"/>
          </a:xfrm>
          <a:prstGeom prst="rect">
            <a:avLst/>
          </a:prstGeom>
          <a:noFill/>
        </p:spPr>
        <p:txBody>
          <a:bodyPr wrap="square">
            <a:spAutoFit/>
          </a:bodyPr>
          <a:lstStyle/>
          <a:p>
            <a:r>
              <a:rPr lang="en-US" sz="3200" b="1" dirty="0">
                <a:solidFill>
                  <a:schemeClr val="bg1"/>
                </a:solidFill>
                <a:latin typeface="Calibri" panose="020F0502020204030204" pitchFamily="34" charset="0"/>
                <a:cs typeface="Calibri" panose="020F0502020204030204" pitchFamily="34" charset="0"/>
              </a:rPr>
              <a:t>Measure and Refine</a:t>
            </a:r>
          </a:p>
          <a:p>
            <a:endParaRPr lang="en-US" sz="2400" b="1" dirty="0">
              <a:solidFill>
                <a:schemeClr val="bg1"/>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b="1" i="0" u="none" strike="noStrike" dirty="0">
                <a:solidFill>
                  <a:schemeClr val="bg1"/>
                </a:solidFill>
                <a:latin typeface="Calibri" panose="020F0502020204030204" pitchFamily="34" charset="0"/>
              </a:rPr>
              <a:t>Set</a:t>
            </a:r>
            <a:r>
              <a:rPr lang="en-US" sz="2400" i="0" u="none" strike="noStrike" dirty="0">
                <a:solidFill>
                  <a:schemeClr val="bg1"/>
                </a:solidFill>
                <a:latin typeface="Calibri" panose="020F0502020204030204" pitchFamily="34" charset="0"/>
              </a:rPr>
              <a:t> relevant measures for success</a:t>
            </a:r>
          </a:p>
          <a:p>
            <a:pPr marL="342900" indent="-342900">
              <a:buFont typeface="Arial" panose="020B0604020202020204" pitchFamily="34" charset="0"/>
              <a:buChar char="•"/>
            </a:pPr>
            <a:r>
              <a:rPr lang="en-US" sz="2400" b="1" i="0" u="none" strike="noStrike" dirty="0">
                <a:solidFill>
                  <a:schemeClr val="bg1"/>
                </a:solidFill>
                <a:latin typeface="Calibri" panose="020F0502020204030204" pitchFamily="34" charset="0"/>
              </a:rPr>
              <a:t>Monitor</a:t>
            </a:r>
            <a:r>
              <a:rPr lang="en-US" sz="2400" i="0" u="none" strike="noStrike" dirty="0">
                <a:solidFill>
                  <a:schemeClr val="bg1"/>
                </a:solidFill>
                <a:latin typeface="Calibri" panose="020F0502020204030204" pitchFamily="34" charset="0"/>
              </a:rPr>
              <a:t> measurements</a:t>
            </a:r>
          </a:p>
          <a:p>
            <a:pPr marL="342900" indent="-342900">
              <a:buFont typeface="Arial" panose="020B0604020202020204" pitchFamily="34" charset="0"/>
              <a:buChar char="•"/>
            </a:pPr>
            <a:r>
              <a:rPr lang="en-US" sz="2400" b="1" i="0" u="none" strike="noStrike" dirty="0">
                <a:solidFill>
                  <a:schemeClr val="bg1"/>
                </a:solidFill>
                <a:latin typeface="Calibri" panose="020F0502020204030204" pitchFamily="34" charset="0"/>
              </a:rPr>
              <a:t>Capture</a:t>
            </a:r>
            <a:r>
              <a:rPr lang="en-US" sz="2400" i="0" u="none" strike="noStrike" dirty="0">
                <a:solidFill>
                  <a:schemeClr val="bg1"/>
                </a:solidFill>
                <a:latin typeface="Calibri" panose="020F0502020204030204" pitchFamily="34" charset="0"/>
              </a:rPr>
              <a:t> and communicate success stories</a:t>
            </a:r>
            <a:endParaRPr lang="en-US" sz="2400" dirty="0">
              <a:solidFill>
                <a:schemeClr val="bg1"/>
              </a:solidFill>
              <a:latin typeface="Calibri" panose="020F0502020204030204" pitchFamily="34" charset="0"/>
            </a:endParaRPr>
          </a:p>
          <a:p>
            <a:pPr marL="342900" indent="-342900">
              <a:buFont typeface="Arial" panose="020B0604020202020204" pitchFamily="34" charset="0"/>
              <a:buChar char="•"/>
            </a:pPr>
            <a:r>
              <a:rPr lang="en-US" sz="2400" b="1" i="0" u="none" strike="noStrike" dirty="0">
                <a:solidFill>
                  <a:schemeClr val="bg1"/>
                </a:solidFill>
                <a:latin typeface="Calibri" panose="020F0502020204030204" pitchFamily="34" charset="0"/>
              </a:rPr>
              <a:t>Report</a:t>
            </a:r>
            <a:r>
              <a:rPr lang="en-US" sz="2400" i="0" u="none" strike="noStrike" dirty="0">
                <a:solidFill>
                  <a:schemeClr val="bg1"/>
                </a:solidFill>
                <a:latin typeface="Calibri" panose="020F0502020204030204" pitchFamily="34" charset="0"/>
              </a:rPr>
              <a:t> to senior executives</a:t>
            </a:r>
          </a:p>
          <a:p>
            <a:pPr marL="342900" indent="-342900">
              <a:buFont typeface="Arial" panose="020B0604020202020204" pitchFamily="34" charset="0"/>
              <a:buChar char="•"/>
            </a:pPr>
            <a:r>
              <a:rPr lang="en-US" sz="2400" b="1" i="0" u="none" strike="noStrike" dirty="0">
                <a:solidFill>
                  <a:schemeClr val="bg1"/>
                </a:solidFill>
                <a:latin typeface="Calibri" panose="020F0502020204030204" pitchFamily="34" charset="0"/>
              </a:rPr>
              <a:t>Link</a:t>
            </a:r>
            <a:r>
              <a:rPr lang="en-US" sz="2400" i="0" u="none" strike="noStrike" dirty="0">
                <a:solidFill>
                  <a:schemeClr val="bg1"/>
                </a:solidFill>
                <a:latin typeface="Calibri" panose="020F0502020204030204" pitchFamily="34" charset="0"/>
              </a:rPr>
              <a:t> to marketing activities</a:t>
            </a:r>
          </a:p>
        </p:txBody>
      </p:sp>
      <p:sp>
        <p:nvSpPr>
          <p:cNvPr id="5" name="Title 1">
            <a:extLst>
              <a:ext uri="{FF2B5EF4-FFF2-40B4-BE49-F238E27FC236}">
                <a16:creationId xmlns:a16="http://schemas.microsoft.com/office/drawing/2014/main" id="{5FA56581-5631-A71B-E337-7090A8045119}"/>
              </a:ext>
            </a:extLst>
          </p:cNvPr>
          <p:cNvSpPr txBox="1">
            <a:spLocks/>
          </p:cNvSpPr>
          <p:nvPr/>
        </p:nvSpPr>
        <p:spPr>
          <a:xfrm>
            <a:off x="199472" y="3183573"/>
            <a:ext cx="3015069" cy="490849"/>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3200" b="0" kern="1200" spc="-60" baseline="0">
                <a:solidFill>
                  <a:srgbClr val="FFFFFF"/>
                </a:solidFill>
                <a:latin typeface="+mj-lt"/>
                <a:ea typeface="+mj-ea"/>
                <a:cs typeface="+mj-cs"/>
              </a:defRPr>
            </a:lvl1pPr>
          </a:lstStyle>
          <a:p>
            <a:r>
              <a:rPr lang="en-US" dirty="0">
                <a:latin typeface="Calibri" panose="020F0502020204030204" pitchFamily="34" charset="0"/>
                <a:cs typeface="Calibri" panose="020F0502020204030204" pitchFamily="34" charset="0"/>
              </a:rPr>
              <a:t>Engagement</a:t>
            </a:r>
          </a:p>
        </p:txBody>
      </p:sp>
    </p:spTree>
    <p:extLst>
      <p:ext uri="{BB962C8B-B14F-4D97-AF65-F5344CB8AC3E}">
        <p14:creationId xmlns:p14="http://schemas.microsoft.com/office/powerpoint/2010/main" val="5418947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622A5C-DCF5-4D9E-B761-F4C01DE21D0B}"/>
              </a:ext>
            </a:extLst>
          </p:cNvPr>
          <p:cNvSpPr/>
          <p:nvPr/>
        </p:nvSpPr>
        <p:spPr>
          <a:xfrm>
            <a:off x="3570644" y="759629"/>
            <a:ext cx="8115229" cy="533874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sp>
        <p:nvSpPr>
          <p:cNvPr id="6" name="TextBox 5">
            <a:extLst>
              <a:ext uri="{FF2B5EF4-FFF2-40B4-BE49-F238E27FC236}">
                <a16:creationId xmlns:a16="http://schemas.microsoft.com/office/drawing/2014/main" id="{1A89EB0F-A38C-91F1-D83C-C327C6C2C7DF}"/>
              </a:ext>
            </a:extLst>
          </p:cNvPr>
          <p:cNvSpPr txBox="1"/>
          <p:nvPr/>
        </p:nvSpPr>
        <p:spPr>
          <a:xfrm>
            <a:off x="3901060" y="2028615"/>
            <a:ext cx="7454396" cy="2800767"/>
          </a:xfrm>
          <a:prstGeom prst="rect">
            <a:avLst/>
          </a:prstGeom>
          <a:noFill/>
        </p:spPr>
        <p:txBody>
          <a:bodyPr wrap="square">
            <a:spAutoFit/>
          </a:bodyPr>
          <a:lstStyle/>
          <a:p>
            <a:r>
              <a:rPr lang="en-US" sz="3200" b="1" dirty="0">
                <a:solidFill>
                  <a:schemeClr val="bg1"/>
                </a:solidFill>
                <a:latin typeface="Calibri" panose="020F0502020204030204" pitchFamily="34" charset="0"/>
                <a:cs typeface="Calibri" panose="020F0502020204030204" pitchFamily="34" charset="0"/>
              </a:rPr>
              <a:t>Engage in Conversation</a:t>
            </a:r>
          </a:p>
          <a:p>
            <a:endParaRPr lang="en-US" sz="2400" b="1" dirty="0">
              <a:solidFill>
                <a:schemeClr val="bg1"/>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b="1" i="0" u="none" strike="noStrike" dirty="0">
                <a:solidFill>
                  <a:schemeClr val="bg1"/>
                </a:solidFill>
                <a:latin typeface="Calibri" panose="020F0502020204030204" pitchFamily="34" charset="0"/>
              </a:rPr>
              <a:t>Enter</a:t>
            </a:r>
            <a:r>
              <a:rPr lang="en-US" sz="2400" i="0" u="none" strike="noStrike" dirty="0">
                <a:solidFill>
                  <a:schemeClr val="bg1"/>
                </a:solidFill>
                <a:latin typeface="Calibri" panose="020F0502020204030204" pitchFamily="34" charset="0"/>
              </a:rPr>
              <a:t> the conversation</a:t>
            </a:r>
          </a:p>
          <a:p>
            <a:pPr marL="342900" indent="-342900">
              <a:buFont typeface="Arial" panose="020B0604020202020204" pitchFamily="34" charset="0"/>
              <a:buChar char="•"/>
            </a:pPr>
            <a:r>
              <a:rPr lang="en-US" sz="2400" b="1" i="0" u="none" strike="noStrike" dirty="0">
                <a:solidFill>
                  <a:schemeClr val="bg1"/>
                </a:solidFill>
                <a:latin typeface="Calibri" panose="020F0502020204030204" pitchFamily="34" charset="0"/>
              </a:rPr>
              <a:t>Provide</a:t>
            </a:r>
            <a:r>
              <a:rPr lang="en-US" sz="2400" i="0" u="none" strike="noStrike" dirty="0">
                <a:solidFill>
                  <a:schemeClr val="bg1"/>
                </a:solidFill>
                <a:latin typeface="Calibri" panose="020F0502020204030204" pitchFamily="34" charset="0"/>
              </a:rPr>
              <a:t> relevant content</a:t>
            </a:r>
          </a:p>
          <a:p>
            <a:pPr marL="342900" indent="-342900">
              <a:buFont typeface="Arial" panose="020B0604020202020204" pitchFamily="34" charset="0"/>
              <a:buChar char="•"/>
            </a:pPr>
            <a:r>
              <a:rPr lang="en-US" sz="2400" b="1" i="0" u="none" strike="noStrike" dirty="0">
                <a:solidFill>
                  <a:schemeClr val="bg1"/>
                </a:solidFill>
                <a:latin typeface="Calibri" panose="020F0502020204030204" pitchFamily="34" charset="0"/>
              </a:rPr>
              <a:t>Add</a:t>
            </a:r>
            <a:r>
              <a:rPr lang="en-US" sz="2400" i="0" u="none" strike="noStrike" dirty="0">
                <a:solidFill>
                  <a:schemeClr val="bg1"/>
                </a:solidFill>
                <a:latin typeface="Calibri" panose="020F0502020204030204" pitchFamily="34" charset="0"/>
              </a:rPr>
              <a:t> value to communities</a:t>
            </a:r>
            <a:endParaRPr lang="en-US" sz="2400" dirty="0">
              <a:solidFill>
                <a:schemeClr val="bg1"/>
              </a:solidFill>
              <a:latin typeface="Calibri" panose="020F0502020204030204" pitchFamily="34" charset="0"/>
            </a:endParaRPr>
          </a:p>
          <a:p>
            <a:pPr marL="342900" indent="-342900">
              <a:buFont typeface="Arial" panose="020B0604020202020204" pitchFamily="34" charset="0"/>
              <a:buChar char="•"/>
            </a:pPr>
            <a:r>
              <a:rPr lang="en-US" sz="2400" b="1" i="0" u="none" strike="noStrike" dirty="0">
                <a:solidFill>
                  <a:schemeClr val="bg1"/>
                </a:solidFill>
                <a:latin typeface="Calibri" panose="020F0502020204030204" pitchFamily="34" charset="0"/>
              </a:rPr>
              <a:t>Engage</a:t>
            </a:r>
            <a:r>
              <a:rPr lang="en-US" sz="2400" i="0" u="none" strike="noStrike" dirty="0">
                <a:solidFill>
                  <a:schemeClr val="bg1"/>
                </a:solidFill>
                <a:latin typeface="Calibri" panose="020F0502020204030204" pitchFamily="34" charset="0"/>
              </a:rPr>
              <a:t> with influencers</a:t>
            </a:r>
          </a:p>
          <a:p>
            <a:pPr marL="342900" indent="-342900">
              <a:buFont typeface="Arial" panose="020B0604020202020204" pitchFamily="34" charset="0"/>
              <a:buChar char="•"/>
            </a:pPr>
            <a:r>
              <a:rPr lang="en-US" sz="2400" b="1" i="0" u="none" strike="noStrike" dirty="0">
                <a:solidFill>
                  <a:schemeClr val="bg1"/>
                </a:solidFill>
                <a:latin typeface="Calibri" panose="020F0502020204030204" pitchFamily="34" charset="0"/>
              </a:rPr>
              <a:t>Respond</a:t>
            </a:r>
            <a:r>
              <a:rPr lang="en-US" sz="2400" i="0" u="none" strike="noStrike" dirty="0">
                <a:solidFill>
                  <a:schemeClr val="bg1"/>
                </a:solidFill>
                <a:latin typeface="Calibri" panose="020F0502020204030204" pitchFamily="34" charset="0"/>
              </a:rPr>
              <a:t> positively</a:t>
            </a:r>
          </a:p>
        </p:txBody>
      </p:sp>
      <p:sp>
        <p:nvSpPr>
          <p:cNvPr id="5" name="Title 1">
            <a:extLst>
              <a:ext uri="{FF2B5EF4-FFF2-40B4-BE49-F238E27FC236}">
                <a16:creationId xmlns:a16="http://schemas.microsoft.com/office/drawing/2014/main" id="{5FA56581-5631-A71B-E337-7090A8045119}"/>
              </a:ext>
            </a:extLst>
          </p:cNvPr>
          <p:cNvSpPr txBox="1">
            <a:spLocks/>
          </p:cNvSpPr>
          <p:nvPr/>
        </p:nvSpPr>
        <p:spPr>
          <a:xfrm>
            <a:off x="199472" y="3183573"/>
            <a:ext cx="3015069" cy="490849"/>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3200" b="0" kern="1200" spc="-60" baseline="0">
                <a:solidFill>
                  <a:srgbClr val="FFFFFF"/>
                </a:solidFill>
                <a:latin typeface="+mj-lt"/>
                <a:ea typeface="+mj-ea"/>
                <a:cs typeface="+mj-cs"/>
              </a:defRPr>
            </a:lvl1pPr>
          </a:lstStyle>
          <a:p>
            <a:r>
              <a:rPr lang="en-US" dirty="0">
                <a:latin typeface="Calibri" panose="020F0502020204030204" pitchFamily="34" charset="0"/>
                <a:cs typeface="Calibri" panose="020F0502020204030204" pitchFamily="34" charset="0"/>
              </a:rPr>
              <a:t>Engagement</a:t>
            </a:r>
          </a:p>
        </p:txBody>
      </p:sp>
    </p:spTree>
    <p:extLst>
      <p:ext uri="{BB962C8B-B14F-4D97-AF65-F5344CB8AC3E}">
        <p14:creationId xmlns:p14="http://schemas.microsoft.com/office/powerpoint/2010/main" val="24627580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622A5C-DCF5-4D9E-B761-F4C01DE21D0B}"/>
              </a:ext>
            </a:extLst>
          </p:cNvPr>
          <p:cNvSpPr/>
          <p:nvPr/>
        </p:nvSpPr>
        <p:spPr>
          <a:xfrm>
            <a:off x="3570644" y="759629"/>
            <a:ext cx="8115229" cy="533874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sp>
        <p:nvSpPr>
          <p:cNvPr id="6" name="TextBox 5">
            <a:extLst>
              <a:ext uri="{FF2B5EF4-FFF2-40B4-BE49-F238E27FC236}">
                <a16:creationId xmlns:a16="http://schemas.microsoft.com/office/drawing/2014/main" id="{1A89EB0F-A38C-91F1-D83C-C327C6C2C7DF}"/>
              </a:ext>
            </a:extLst>
          </p:cNvPr>
          <p:cNvSpPr txBox="1"/>
          <p:nvPr/>
        </p:nvSpPr>
        <p:spPr>
          <a:xfrm>
            <a:off x="3901060" y="2028615"/>
            <a:ext cx="7454396" cy="2800767"/>
          </a:xfrm>
          <a:prstGeom prst="rect">
            <a:avLst/>
          </a:prstGeom>
          <a:noFill/>
        </p:spPr>
        <p:txBody>
          <a:bodyPr wrap="square">
            <a:spAutoFit/>
          </a:bodyPr>
          <a:lstStyle/>
          <a:p>
            <a:r>
              <a:rPr lang="en-US" sz="3200" b="1" dirty="0">
                <a:solidFill>
                  <a:schemeClr val="bg1"/>
                </a:solidFill>
                <a:latin typeface="Calibri" panose="020F0502020204030204" pitchFamily="34" charset="0"/>
                <a:cs typeface="Calibri" panose="020F0502020204030204" pitchFamily="34" charset="0"/>
              </a:rPr>
              <a:t>Listen</a:t>
            </a:r>
          </a:p>
          <a:p>
            <a:endParaRPr lang="en-US" sz="2400" b="1" dirty="0">
              <a:solidFill>
                <a:schemeClr val="bg1"/>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b="1" i="0" u="none" strike="noStrike" dirty="0">
                <a:solidFill>
                  <a:schemeClr val="bg1"/>
                </a:solidFill>
                <a:latin typeface="Calibri" panose="020F0502020204030204" pitchFamily="34" charset="0"/>
              </a:rPr>
              <a:t>Identify</a:t>
            </a:r>
            <a:r>
              <a:rPr lang="en-US" sz="2400" i="0" u="none" strike="noStrike" dirty="0">
                <a:solidFill>
                  <a:schemeClr val="bg1"/>
                </a:solidFill>
                <a:latin typeface="Calibri" panose="020F0502020204030204" pitchFamily="34" charset="0"/>
              </a:rPr>
              <a:t> relevant social media monitoring tools</a:t>
            </a:r>
          </a:p>
          <a:p>
            <a:pPr marL="342900" indent="-342900">
              <a:buFont typeface="Arial" panose="020B0604020202020204" pitchFamily="34" charset="0"/>
              <a:buChar char="•"/>
            </a:pPr>
            <a:r>
              <a:rPr lang="en-US" sz="2400" b="1" i="0" u="none" strike="noStrike" dirty="0">
                <a:solidFill>
                  <a:schemeClr val="bg1"/>
                </a:solidFill>
                <a:latin typeface="Calibri" panose="020F0502020204030204" pitchFamily="34" charset="0"/>
              </a:rPr>
              <a:t>Learn</a:t>
            </a:r>
            <a:r>
              <a:rPr lang="en-US" sz="2400" i="0" u="none" strike="noStrike" dirty="0">
                <a:solidFill>
                  <a:schemeClr val="bg1"/>
                </a:solidFill>
                <a:latin typeface="Calibri" panose="020F0502020204030204" pitchFamily="34" charset="0"/>
              </a:rPr>
              <a:t> how to best use the tools</a:t>
            </a:r>
          </a:p>
          <a:p>
            <a:pPr marL="342900" indent="-342900">
              <a:buFont typeface="Arial" panose="020B0604020202020204" pitchFamily="34" charset="0"/>
              <a:buChar char="•"/>
            </a:pPr>
            <a:r>
              <a:rPr lang="en-US" sz="2400" b="1" i="0" u="none" strike="noStrike" dirty="0">
                <a:solidFill>
                  <a:schemeClr val="bg1"/>
                </a:solidFill>
                <a:latin typeface="Calibri" panose="020F0502020204030204" pitchFamily="34" charset="0"/>
              </a:rPr>
              <a:t>Discover</a:t>
            </a:r>
            <a:r>
              <a:rPr lang="en-US" sz="2400" i="0" u="none" strike="noStrike" dirty="0">
                <a:solidFill>
                  <a:schemeClr val="bg1"/>
                </a:solidFill>
                <a:latin typeface="Calibri" panose="020F0502020204030204" pitchFamily="34" charset="0"/>
              </a:rPr>
              <a:t> what’s said about you and your market</a:t>
            </a:r>
            <a:endParaRPr lang="en-US" sz="2400" dirty="0">
              <a:solidFill>
                <a:schemeClr val="bg1"/>
              </a:solidFill>
              <a:latin typeface="Calibri" panose="020F0502020204030204" pitchFamily="34" charset="0"/>
            </a:endParaRPr>
          </a:p>
          <a:p>
            <a:pPr marL="342900" indent="-342900">
              <a:buFont typeface="Arial" panose="020B0604020202020204" pitchFamily="34" charset="0"/>
              <a:buChar char="•"/>
            </a:pPr>
            <a:r>
              <a:rPr lang="en-US" sz="2400" b="1" i="0" u="none" strike="noStrike" dirty="0">
                <a:solidFill>
                  <a:schemeClr val="bg1"/>
                </a:solidFill>
                <a:latin typeface="Calibri" panose="020F0502020204030204" pitchFamily="34" charset="0"/>
              </a:rPr>
              <a:t>Find</a:t>
            </a:r>
            <a:r>
              <a:rPr lang="en-US" sz="2400" i="0" u="none" strike="noStrike" dirty="0">
                <a:solidFill>
                  <a:schemeClr val="bg1"/>
                </a:solidFill>
                <a:latin typeface="Calibri" panose="020F0502020204030204" pitchFamily="34" charset="0"/>
              </a:rPr>
              <a:t> relevant communities and conversations</a:t>
            </a:r>
          </a:p>
          <a:p>
            <a:pPr marL="342900" indent="-342900">
              <a:buFont typeface="Arial" panose="020B0604020202020204" pitchFamily="34" charset="0"/>
              <a:buChar char="•"/>
            </a:pPr>
            <a:r>
              <a:rPr lang="en-US" sz="2400" b="1" i="0" u="none" strike="noStrike" dirty="0">
                <a:solidFill>
                  <a:schemeClr val="bg1"/>
                </a:solidFill>
                <a:latin typeface="Calibri" panose="020F0502020204030204" pitchFamily="34" charset="0"/>
              </a:rPr>
              <a:t>Uncover</a:t>
            </a:r>
            <a:r>
              <a:rPr lang="en-US" sz="2400" i="0" u="none" strike="noStrike" dirty="0">
                <a:solidFill>
                  <a:schemeClr val="bg1"/>
                </a:solidFill>
                <a:latin typeface="Calibri" panose="020F0502020204030204" pitchFamily="34" charset="0"/>
              </a:rPr>
              <a:t> key influencers</a:t>
            </a:r>
          </a:p>
        </p:txBody>
      </p:sp>
      <p:sp>
        <p:nvSpPr>
          <p:cNvPr id="5" name="Title 1">
            <a:extLst>
              <a:ext uri="{FF2B5EF4-FFF2-40B4-BE49-F238E27FC236}">
                <a16:creationId xmlns:a16="http://schemas.microsoft.com/office/drawing/2014/main" id="{5FA56581-5631-A71B-E337-7090A8045119}"/>
              </a:ext>
            </a:extLst>
          </p:cNvPr>
          <p:cNvSpPr txBox="1">
            <a:spLocks/>
          </p:cNvSpPr>
          <p:nvPr/>
        </p:nvSpPr>
        <p:spPr>
          <a:xfrm>
            <a:off x="199472" y="3183573"/>
            <a:ext cx="3015069" cy="490849"/>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3200" b="0" kern="1200" spc="-60" baseline="0">
                <a:solidFill>
                  <a:srgbClr val="FFFFFF"/>
                </a:solidFill>
                <a:latin typeface="+mj-lt"/>
                <a:ea typeface="+mj-ea"/>
                <a:cs typeface="+mj-cs"/>
              </a:defRPr>
            </a:lvl1pPr>
          </a:lstStyle>
          <a:p>
            <a:r>
              <a:rPr lang="en-US" dirty="0">
                <a:latin typeface="Calibri" panose="020F0502020204030204" pitchFamily="34" charset="0"/>
                <a:cs typeface="Calibri" panose="020F0502020204030204" pitchFamily="34" charset="0"/>
              </a:rPr>
              <a:t>Engagement</a:t>
            </a:r>
          </a:p>
        </p:txBody>
      </p:sp>
    </p:spTree>
    <p:extLst>
      <p:ext uri="{BB962C8B-B14F-4D97-AF65-F5344CB8AC3E}">
        <p14:creationId xmlns:p14="http://schemas.microsoft.com/office/powerpoint/2010/main" val="10082580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622A5C-DCF5-4D9E-B761-F4C01DE21D0B}"/>
              </a:ext>
            </a:extLst>
          </p:cNvPr>
          <p:cNvSpPr/>
          <p:nvPr/>
        </p:nvSpPr>
        <p:spPr>
          <a:xfrm>
            <a:off x="3570644" y="759629"/>
            <a:ext cx="8115229" cy="533874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sp>
        <p:nvSpPr>
          <p:cNvPr id="6" name="TextBox 5">
            <a:extLst>
              <a:ext uri="{FF2B5EF4-FFF2-40B4-BE49-F238E27FC236}">
                <a16:creationId xmlns:a16="http://schemas.microsoft.com/office/drawing/2014/main" id="{1A89EB0F-A38C-91F1-D83C-C327C6C2C7DF}"/>
              </a:ext>
            </a:extLst>
          </p:cNvPr>
          <p:cNvSpPr txBox="1"/>
          <p:nvPr/>
        </p:nvSpPr>
        <p:spPr>
          <a:xfrm>
            <a:off x="3901060" y="2028615"/>
            <a:ext cx="7454396" cy="2800767"/>
          </a:xfrm>
          <a:prstGeom prst="rect">
            <a:avLst/>
          </a:prstGeom>
          <a:noFill/>
        </p:spPr>
        <p:txBody>
          <a:bodyPr wrap="square">
            <a:spAutoFit/>
          </a:bodyPr>
          <a:lstStyle/>
          <a:p>
            <a:r>
              <a:rPr lang="en-US" sz="3200" b="1" dirty="0">
                <a:solidFill>
                  <a:schemeClr val="bg1"/>
                </a:solidFill>
                <a:latin typeface="Calibri" panose="020F0502020204030204" pitchFamily="34" charset="0"/>
                <a:cs typeface="Calibri" panose="020F0502020204030204" pitchFamily="34" charset="0"/>
              </a:rPr>
              <a:t>Learning</a:t>
            </a:r>
          </a:p>
          <a:p>
            <a:endParaRPr lang="en-US" sz="2400" b="1" dirty="0">
              <a:solidFill>
                <a:schemeClr val="bg1"/>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b="1" i="0" u="none" strike="noStrike" dirty="0">
                <a:solidFill>
                  <a:schemeClr val="bg1"/>
                </a:solidFill>
                <a:latin typeface="Calibri" panose="020F0502020204030204" pitchFamily="34" charset="0"/>
              </a:rPr>
              <a:t>Use</a:t>
            </a:r>
            <a:r>
              <a:rPr lang="en-US" sz="2400" i="0" u="none" strike="noStrike" dirty="0">
                <a:solidFill>
                  <a:schemeClr val="bg1"/>
                </a:solidFill>
                <a:latin typeface="Calibri" panose="020F0502020204030204" pitchFamily="34" charset="0"/>
              </a:rPr>
              <a:t> social media yourself</a:t>
            </a:r>
          </a:p>
          <a:p>
            <a:pPr marL="342900" indent="-342900">
              <a:buFont typeface="Arial" panose="020B0604020202020204" pitchFamily="34" charset="0"/>
              <a:buChar char="•"/>
            </a:pPr>
            <a:r>
              <a:rPr lang="en-US" sz="2400" b="1" i="0" u="none" strike="noStrike" dirty="0">
                <a:solidFill>
                  <a:schemeClr val="bg1"/>
                </a:solidFill>
                <a:latin typeface="Calibri" panose="020F0502020204030204" pitchFamily="34" charset="0"/>
              </a:rPr>
              <a:t>Study</a:t>
            </a:r>
            <a:r>
              <a:rPr lang="en-US" sz="2400" i="0" u="none" strike="noStrike" dirty="0">
                <a:solidFill>
                  <a:schemeClr val="bg1"/>
                </a:solidFill>
                <a:latin typeface="Calibri" panose="020F0502020204030204" pitchFamily="34" charset="0"/>
              </a:rPr>
              <a:t> relevant case studies</a:t>
            </a:r>
          </a:p>
          <a:p>
            <a:pPr marL="342900" indent="-342900">
              <a:buFont typeface="Arial" panose="020B0604020202020204" pitchFamily="34" charset="0"/>
              <a:buChar char="•"/>
            </a:pPr>
            <a:r>
              <a:rPr lang="en-US" sz="2400" b="1" i="0" u="none" strike="noStrike" dirty="0">
                <a:solidFill>
                  <a:schemeClr val="bg1"/>
                </a:solidFill>
                <a:latin typeface="Calibri" panose="020F0502020204030204" pitchFamily="34" charset="0"/>
              </a:rPr>
              <a:t>Educate</a:t>
            </a:r>
            <a:r>
              <a:rPr lang="en-US" sz="2400" i="0" u="none" strike="noStrike" dirty="0">
                <a:solidFill>
                  <a:schemeClr val="bg1"/>
                </a:solidFill>
                <a:latin typeface="Calibri" panose="020F0502020204030204" pitchFamily="34" charset="0"/>
              </a:rPr>
              <a:t> senior executives</a:t>
            </a:r>
            <a:endParaRPr lang="en-US" sz="2400" dirty="0">
              <a:solidFill>
                <a:schemeClr val="bg1"/>
              </a:solidFill>
              <a:latin typeface="Calibri" panose="020F0502020204030204" pitchFamily="34" charset="0"/>
            </a:endParaRPr>
          </a:p>
          <a:p>
            <a:pPr marL="342900" indent="-342900">
              <a:buFont typeface="Arial" panose="020B0604020202020204" pitchFamily="34" charset="0"/>
              <a:buChar char="•"/>
            </a:pPr>
            <a:r>
              <a:rPr lang="en-US" sz="2400" b="1" i="0" u="none" strike="noStrike" dirty="0">
                <a:solidFill>
                  <a:schemeClr val="bg1"/>
                </a:solidFill>
                <a:latin typeface="Calibri" panose="020F0502020204030204" pitchFamily="34" charset="0"/>
              </a:rPr>
              <a:t>Hear</a:t>
            </a:r>
            <a:r>
              <a:rPr lang="en-US" sz="2400" i="0" u="none" strike="noStrike" dirty="0">
                <a:solidFill>
                  <a:schemeClr val="bg1"/>
                </a:solidFill>
                <a:latin typeface="Calibri" panose="020F0502020204030204" pitchFamily="34" charset="0"/>
              </a:rPr>
              <a:t> from practitioners </a:t>
            </a:r>
          </a:p>
          <a:p>
            <a:pPr marL="342900" indent="-342900">
              <a:buFont typeface="Arial" panose="020B0604020202020204" pitchFamily="34" charset="0"/>
              <a:buChar char="•"/>
            </a:pPr>
            <a:r>
              <a:rPr lang="en-US" sz="2400" b="1" i="0" u="none" strike="noStrike" dirty="0">
                <a:solidFill>
                  <a:schemeClr val="bg1"/>
                </a:solidFill>
                <a:latin typeface="Calibri" panose="020F0502020204030204" pitchFamily="34" charset="0"/>
              </a:rPr>
              <a:t>Explore</a:t>
            </a:r>
            <a:r>
              <a:rPr lang="en-US" sz="2400" i="0" u="none" strike="noStrike" dirty="0">
                <a:solidFill>
                  <a:schemeClr val="bg1"/>
                </a:solidFill>
                <a:latin typeface="Calibri" panose="020F0502020204030204" pitchFamily="34" charset="0"/>
              </a:rPr>
              <a:t> the latest trends</a:t>
            </a:r>
          </a:p>
        </p:txBody>
      </p:sp>
      <p:sp>
        <p:nvSpPr>
          <p:cNvPr id="5" name="Title 1">
            <a:extLst>
              <a:ext uri="{FF2B5EF4-FFF2-40B4-BE49-F238E27FC236}">
                <a16:creationId xmlns:a16="http://schemas.microsoft.com/office/drawing/2014/main" id="{5FA56581-5631-A71B-E337-7090A8045119}"/>
              </a:ext>
            </a:extLst>
          </p:cNvPr>
          <p:cNvSpPr txBox="1">
            <a:spLocks/>
          </p:cNvSpPr>
          <p:nvPr/>
        </p:nvSpPr>
        <p:spPr>
          <a:xfrm>
            <a:off x="225158" y="3180484"/>
            <a:ext cx="3015069" cy="497027"/>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3200" b="0" kern="1200" spc="-60" baseline="0">
                <a:solidFill>
                  <a:srgbClr val="FFFFFF"/>
                </a:solidFill>
                <a:latin typeface="+mj-lt"/>
                <a:ea typeface="+mj-ea"/>
                <a:cs typeface="+mj-cs"/>
              </a:defRPr>
            </a:lvl1pPr>
          </a:lstStyle>
          <a:p>
            <a:r>
              <a:rPr lang="en-US" dirty="0">
                <a:latin typeface="Calibri" panose="020F0502020204030204" pitchFamily="34" charset="0"/>
                <a:cs typeface="Calibri" panose="020F0502020204030204" pitchFamily="34" charset="0"/>
              </a:rPr>
              <a:t>Learning</a:t>
            </a:r>
          </a:p>
        </p:txBody>
      </p:sp>
    </p:spTree>
    <p:extLst>
      <p:ext uri="{BB962C8B-B14F-4D97-AF65-F5344CB8AC3E}">
        <p14:creationId xmlns:p14="http://schemas.microsoft.com/office/powerpoint/2010/main" val="2318719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622A5C-DCF5-4D9E-B761-F4C01DE21D0B}"/>
              </a:ext>
            </a:extLst>
          </p:cNvPr>
          <p:cNvSpPr/>
          <p:nvPr/>
        </p:nvSpPr>
        <p:spPr>
          <a:xfrm>
            <a:off x="3570644" y="759629"/>
            <a:ext cx="8115229" cy="533874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sp>
        <p:nvSpPr>
          <p:cNvPr id="2" name="Title 1">
            <a:extLst>
              <a:ext uri="{FF2B5EF4-FFF2-40B4-BE49-F238E27FC236}">
                <a16:creationId xmlns:a16="http://schemas.microsoft.com/office/drawing/2014/main" id="{D44D43F7-AB5D-6B23-FF48-12ED75E5A668}"/>
              </a:ext>
            </a:extLst>
          </p:cNvPr>
          <p:cNvSpPr>
            <a:spLocks noGrp="1"/>
          </p:cNvSpPr>
          <p:nvPr>
            <p:ph type="title"/>
          </p:nvPr>
        </p:nvSpPr>
        <p:spPr/>
        <p:txBody>
          <a:bodyPr/>
          <a:lstStyle/>
          <a:p>
            <a:r>
              <a:rPr lang="en-US" dirty="0"/>
              <a:t>GI Generation</a:t>
            </a:r>
          </a:p>
        </p:txBody>
      </p:sp>
      <p:sp>
        <p:nvSpPr>
          <p:cNvPr id="6" name="TextBox 5">
            <a:extLst>
              <a:ext uri="{FF2B5EF4-FFF2-40B4-BE49-F238E27FC236}">
                <a16:creationId xmlns:a16="http://schemas.microsoft.com/office/drawing/2014/main" id="{1A89EB0F-A38C-91F1-D83C-C327C6C2C7DF}"/>
              </a:ext>
            </a:extLst>
          </p:cNvPr>
          <p:cNvSpPr txBox="1"/>
          <p:nvPr/>
        </p:nvSpPr>
        <p:spPr>
          <a:xfrm>
            <a:off x="3901060" y="1536174"/>
            <a:ext cx="7454396" cy="3785652"/>
          </a:xfrm>
          <a:prstGeom prst="rect">
            <a:avLst/>
          </a:prstGeom>
          <a:noFill/>
        </p:spPr>
        <p:txBody>
          <a:bodyPr wrap="square">
            <a:spAutoFit/>
          </a:bodyPr>
          <a:lstStyle/>
          <a:p>
            <a:pPr marL="342900" indent="-342900">
              <a:buFont typeface="Arial" panose="020B0604020202020204" pitchFamily="34" charset="0"/>
              <a:buChar char="•"/>
            </a:pPr>
            <a:r>
              <a:rPr lang="en-US" sz="2400" i="0" u="none" strike="noStrike" dirty="0">
                <a:solidFill>
                  <a:schemeClr val="bg1"/>
                </a:solidFill>
                <a:latin typeface="Calibri" panose="020F0502020204030204" pitchFamily="34" charset="0"/>
              </a:rPr>
              <a:t>Born 1901-1926 (121 to 96)</a:t>
            </a:r>
          </a:p>
          <a:p>
            <a:pPr marL="342900" indent="-342900">
              <a:buFont typeface="Arial" panose="020B0604020202020204" pitchFamily="34" charset="0"/>
              <a:buChar char="•"/>
            </a:pPr>
            <a:r>
              <a:rPr lang="en-US" sz="2400" i="0" u="none" strike="noStrike" dirty="0">
                <a:solidFill>
                  <a:schemeClr val="bg1"/>
                </a:solidFill>
                <a:latin typeface="Calibri" panose="020F0502020204030204" pitchFamily="34" charset="0"/>
              </a:rPr>
              <a:t>Children of the WWI generation &amp; fighters in WWII &amp; young in the Great Depression.</a:t>
            </a:r>
          </a:p>
          <a:p>
            <a:pPr marL="342900" indent="-342900">
              <a:buFont typeface="Arial" panose="020B0604020202020204" pitchFamily="34" charset="0"/>
              <a:buChar char="•"/>
            </a:pPr>
            <a:r>
              <a:rPr lang="en-US" sz="2400" i="0" u="none" strike="noStrike" dirty="0">
                <a:solidFill>
                  <a:schemeClr val="bg1"/>
                </a:solidFill>
                <a:latin typeface="Calibri" panose="020F0502020204030204" pitchFamily="34" charset="0"/>
              </a:rPr>
              <a:t>Community-minded.</a:t>
            </a:r>
            <a:endParaRPr lang="en-US" sz="2400" dirty="0">
              <a:solidFill>
                <a:schemeClr val="bg1"/>
              </a:solidFill>
              <a:latin typeface="Calibri" panose="020F0502020204030204" pitchFamily="34" charset="0"/>
            </a:endParaRPr>
          </a:p>
          <a:p>
            <a:pPr marL="342900" indent="-342900">
              <a:buFont typeface="Arial" panose="020B0604020202020204" pitchFamily="34" charset="0"/>
              <a:buChar char="•"/>
            </a:pPr>
            <a:r>
              <a:rPr lang="en-US" sz="2400" i="0" u="none" strike="noStrike" dirty="0">
                <a:solidFill>
                  <a:schemeClr val="bg1"/>
                </a:solidFill>
                <a:latin typeface="Calibri" panose="020F0502020204030204" pitchFamily="34" charset="0"/>
              </a:rPr>
              <a:t>Strong loyalty to jobs, groups, schools, etc.</a:t>
            </a:r>
          </a:p>
          <a:p>
            <a:pPr marL="342900" indent="-342900">
              <a:buFont typeface="Arial" panose="020B0604020202020204" pitchFamily="34" charset="0"/>
              <a:buChar char="•"/>
            </a:pPr>
            <a:r>
              <a:rPr lang="en-US" sz="2400" i="0" u="none" strike="noStrike" dirty="0">
                <a:solidFill>
                  <a:schemeClr val="bg1"/>
                </a:solidFill>
                <a:latin typeface="Calibri" panose="020F0502020204030204" pitchFamily="34" charset="0"/>
              </a:rPr>
              <a:t>There was no “retirement.” </a:t>
            </a:r>
            <a:r>
              <a:rPr lang="en-US" sz="2400" dirty="0">
                <a:solidFill>
                  <a:schemeClr val="bg1"/>
                </a:solidFill>
                <a:latin typeface="Calibri" panose="020F0502020204030204" pitchFamily="34" charset="0"/>
              </a:rPr>
              <a:t>Y</a:t>
            </a:r>
            <a:r>
              <a:rPr lang="en-US" sz="2400" i="0" u="none" strike="noStrike" dirty="0">
                <a:solidFill>
                  <a:schemeClr val="bg1"/>
                </a:solidFill>
                <a:latin typeface="Calibri" panose="020F0502020204030204" pitchFamily="34" charset="0"/>
              </a:rPr>
              <a:t>ou worked until your died or couldn’t work anymore.</a:t>
            </a:r>
            <a:endParaRPr lang="en-US" sz="2400" dirty="0">
              <a:solidFill>
                <a:schemeClr val="bg1"/>
              </a:solidFill>
              <a:latin typeface="Calibri" panose="020F0502020204030204" pitchFamily="34" charset="0"/>
            </a:endParaRPr>
          </a:p>
          <a:p>
            <a:pPr marL="342900" indent="-342900">
              <a:buFont typeface="Arial" panose="020B0604020202020204" pitchFamily="34" charset="0"/>
              <a:buChar char="•"/>
            </a:pPr>
            <a:r>
              <a:rPr lang="en-US" sz="2400" i="0" u="none" strike="noStrike" dirty="0">
                <a:solidFill>
                  <a:schemeClr val="bg1"/>
                </a:solidFill>
                <a:latin typeface="Calibri" panose="020F0502020204030204" pitchFamily="34" charset="0"/>
              </a:rPr>
              <a:t>Avoid debt…save and buy with cash.</a:t>
            </a:r>
          </a:p>
          <a:p>
            <a:pPr marL="342900" indent="-342900">
              <a:buFont typeface="Arial" panose="020B0604020202020204" pitchFamily="34" charset="0"/>
              <a:buChar char="•"/>
            </a:pPr>
            <a:r>
              <a:rPr lang="en-US" sz="2400" i="0" u="none" strike="noStrike" dirty="0">
                <a:solidFill>
                  <a:schemeClr val="bg1"/>
                </a:solidFill>
                <a:latin typeface="Calibri" panose="020F0502020204030204" pitchFamily="34" charset="0"/>
              </a:rPr>
              <a:t>Age of </a:t>
            </a:r>
            <a:r>
              <a:rPr lang="en-US" sz="2400" i="0" u="none" strike="noStrike" dirty="0">
                <a:solidFill>
                  <a:schemeClr val="accent1">
                    <a:lumMod val="60000"/>
                    <a:lumOff val="40000"/>
                  </a:schemeClr>
                </a:solidFill>
                <a:latin typeface="Calibri" panose="020F0502020204030204" pitchFamily="34" charset="0"/>
              </a:rPr>
              <a:t>radio</a:t>
            </a:r>
            <a:r>
              <a:rPr lang="en-US" sz="2400" i="0" u="none" strike="noStrike" dirty="0">
                <a:solidFill>
                  <a:schemeClr val="bg1"/>
                </a:solidFill>
                <a:latin typeface="Calibri" panose="020F0502020204030204" pitchFamily="34" charset="0"/>
              </a:rPr>
              <a:t> and air flight; they were the generation that remembers life without airplanes, radio, and TV.</a:t>
            </a:r>
          </a:p>
        </p:txBody>
      </p:sp>
    </p:spTree>
    <p:extLst>
      <p:ext uri="{BB962C8B-B14F-4D97-AF65-F5344CB8AC3E}">
        <p14:creationId xmlns:p14="http://schemas.microsoft.com/office/powerpoint/2010/main" val="28173214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 name="Rectangle 49">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52" name="Rectangle 51">
            <a:extLst>
              <a:ext uri="{FF2B5EF4-FFF2-40B4-BE49-F238E27FC236}">
                <a16:creationId xmlns:a16="http://schemas.microsoft.com/office/drawing/2014/main" id="{BC512124-0D13-4ED9-80B7-52AE15B6B4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Placeholder 5" descr="A group of people posing for a photo&#10;&#10;Description automatically generated">
            <a:extLst>
              <a:ext uri="{FF2B5EF4-FFF2-40B4-BE49-F238E27FC236}">
                <a16:creationId xmlns:a16="http://schemas.microsoft.com/office/drawing/2014/main" id="{8140CFDB-B3F7-1C98-4990-58B81361DC68}"/>
              </a:ext>
            </a:extLst>
          </p:cNvPr>
          <p:cNvPicPr>
            <a:picLocks noGrp="1" noChangeAspect="1"/>
          </p:cNvPicPr>
          <p:nvPr>
            <p:ph type="pic" idx="1"/>
          </p:nvPr>
        </p:nvPicPr>
        <p:blipFill rotWithShape="1">
          <a:blip r:embed="rId3">
            <a:alphaModFix amt="35000"/>
          </a:blip>
          <a:srcRect t="13301" b="821"/>
          <a:stretch/>
        </p:blipFill>
        <p:spPr>
          <a:xfrm>
            <a:off x="20" y="10"/>
            <a:ext cx="12191980" cy="6857990"/>
          </a:xfrm>
          <a:prstGeom prst="rect">
            <a:avLst/>
          </a:prstGeom>
        </p:spPr>
      </p:pic>
      <p:sp>
        <p:nvSpPr>
          <p:cNvPr id="2" name="Title 1">
            <a:extLst>
              <a:ext uri="{FF2B5EF4-FFF2-40B4-BE49-F238E27FC236}">
                <a16:creationId xmlns:a16="http://schemas.microsoft.com/office/drawing/2014/main" id="{94BECFE4-D0C5-A2BB-EFAA-5C7886A8B607}"/>
              </a:ext>
            </a:extLst>
          </p:cNvPr>
          <p:cNvSpPr>
            <a:spLocks noGrp="1"/>
          </p:cNvSpPr>
          <p:nvPr>
            <p:ph type="title"/>
          </p:nvPr>
        </p:nvSpPr>
        <p:spPr>
          <a:xfrm>
            <a:off x="1069848" y="1298448"/>
            <a:ext cx="7315200" cy="3255264"/>
          </a:xfrm>
        </p:spPr>
        <p:txBody>
          <a:bodyPr vert="horz" lIns="91440" tIns="45720" rIns="91440" bIns="45720" rtlCol="0" anchor="b">
            <a:normAutofit/>
          </a:bodyPr>
          <a:lstStyle/>
          <a:p>
            <a:r>
              <a:rPr lang="en-US" sz="5900" spc="-100" dirty="0">
                <a:solidFill>
                  <a:schemeClr val="tx1"/>
                </a:solidFill>
              </a:rPr>
              <a:t>Questions?</a:t>
            </a:r>
          </a:p>
        </p:txBody>
      </p:sp>
    </p:spTree>
    <p:extLst>
      <p:ext uri="{BB962C8B-B14F-4D97-AF65-F5344CB8AC3E}">
        <p14:creationId xmlns:p14="http://schemas.microsoft.com/office/powerpoint/2010/main" val="331843419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622A5C-DCF5-4D9E-B761-F4C01DE21D0B}"/>
              </a:ext>
            </a:extLst>
          </p:cNvPr>
          <p:cNvSpPr/>
          <p:nvPr/>
        </p:nvSpPr>
        <p:spPr>
          <a:xfrm>
            <a:off x="3570644" y="759629"/>
            <a:ext cx="8115229" cy="533874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sp>
        <p:nvSpPr>
          <p:cNvPr id="2" name="Title 1">
            <a:extLst>
              <a:ext uri="{FF2B5EF4-FFF2-40B4-BE49-F238E27FC236}">
                <a16:creationId xmlns:a16="http://schemas.microsoft.com/office/drawing/2014/main" id="{D44D43F7-AB5D-6B23-FF48-12ED75E5A668}"/>
              </a:ext>
            </a:extLst>
          </p:cNvPr>
          <p:cNvSpPr>
            <a:spLocks noGrp="1"/>
          </p:cNvSpPr>
          <p:nvPr>
            <p:ph type="title"/>
          </p:nvPr>
        </p:nvSpPr>
        <p:spPr/>
        <p:txBody>
          <a:bodyPr/>
          <a:lstStyle/>
          <a:p>
            <a:r>
              <a:rPr lang="en-US" dirty="0"/>
              <a:t>Mature/Silents</a:t>
            </a:r>
          </a:p>
        </p:txBody>
      </p:sp>
      <p:sp>
        <p:nvSpPr>
          <p:cNvPr id="6" name="TextBox 5">
            <a:extLst>
              <a:ext uri="{FF2B5EF4-FFF2-40B4-BE49-F238E27FC236}">
                <a16:creationId xmlns:a16="http://schemas.microsoft.com/office/drawing/2014/main" id="{1A89EB0F-A38C-91F1-D83C-C327C6C2C7DF}"/>
              </a:ext>
            </a:extLst>
          </p:cNvPr>
          <p:cNvSpPr txBox="1"/>
          <p:nvPr/>
        </p:nvSpPr>
        <p:spPr>
          <a:xfrm>
            <a:off x="3901060" y="1536174"/>
            <a:ext cx="7454396" cy="3785652"/>
          </a:xfrm>
          <a:prstGeom prst="rect">
            <a:avLst/>
          </a:prstGeom>
          <a:noFill/>
        </p:spPr>
        <p:txBody>
          <a:bodyPr wrap="square">
            <a:spAutoFit/>
          </a:bodyPr>
          <a:lstStyle/>
          <a:p>
            <a:pPr marL="342900" indent="-342900">
              <a:buFont typeface="Arial" panose="020B0604020202020204" pitchFamily="34" charset="0"/>
              <a:buChar char="•"/>
            </a:pPr>
            <a:r>
              <a:rPr lang="en-US" sz="2400" i="0" u="none" strike="noStrike" dirty="0">
                <a:solidFill>
                  <a:schemeClr val="bg1"/>
                </a:solidFill>
                <a:latin typeface="Calibri" panose="020F0502020204030204" pitchFamily="34" charset="0"/>
              </a:rPr>
              <a:t>Born 1927-1945 (95 to 77)</a:t>
            </a:r>
          </a:p>
          <a:p>
            <a:pPr marL="342900" indent="-342900">
              <a:buFont typeface="Arial" panose="020B0604020202020204" pitchFamily="34" charset="0"/>
              <a:buChar char="•"/>
            </a:pPr>
            <a:r>
              <a:rPr lang="en-US" sz="2400" i="0" u="none" strike="noStrike" dirty="0">
                <a:solidFill>
                  <a:schemeClr val="bg1"/>
                </a:solidFill>
                <a:latin typeface="Calibri" panose="020F0502020204030204" pitchFamily="34" charset="0"/>
              </a:rPr>
              <a:t>Went through their formative years during an era of suffocating conformity, but also during the postwar happiness: Peace! Jobs! Suburbs! Television! Rock </a:t>
            </a:r>
            <a:r>
              <a:rPr lang="en-US" sz="2400" dirty="0">
                <a:solidFill>
                  <a:schemeClr val="bg1"/>
                </a:solidFill>
                <a:latin typeface="Calibri" panose="020F0502020204030204" pitchFamily="34" charset="0"/>
              </a:rPr>
              <a:t>‘</a:t>
            </a:r>
            <a:r>
              <a:rPr lang="en-US" sz="2400" i="0" u="none" strike="noStrike" dirty="0">
                <a:solidFill>
                  <a:schemeClr val="bg1"/>
                </a:solidFill>
                <a:latin typeface="Calibri" panose="020F0502020204030204" pitchFamily="34" charset="0"/>
              </a:rPr>
              <a:t>n’ Roll! Cars!</a:t>
            </a:r>
          </a:p>
          <a:p>
            <a:pPr marL="342900" indent="-342900">
              <a:buFont typeface="Arial" panose="020B0604020202020204" pitchFamily="34" charset="0"/>
              <a:buChar char="•"/>
            </a:pPr>
            <a:r>
              <a:rPr lang="en-US" sz="2400" i="0" u="none" strike="noStrike" dirty="0">
                <a:solidFill>
                  <a:schemeClr val="bg1"/>
                </a:solidFill>
                <a:latin typeface="Calibri" panose="020F0502020204030204" pitchFamily="34" charset="0"/>
              </a:rPr>
              <a:t>The First Hopeful Drumbeats of Civil Rights.</a:t>
            </a:r>
          </a:p>
          <a:p>
            <a:pPr marL="342900" indent="-342900">
              <a:buFont typeface="Arial" panose="020B0604020202020204" pitchFamily="34" charset="0"/>
              <a:buChar char="•"/>
            </a:pPr>
            <a:r>
              <a:rPr lang="en-US" sz="2400" i="0" u="none" strike="noStrike" dirty="0">
                <a:solidFill>
                  <a:schemeClr val="bg1"/>
                </a:solidFill>
                <a:latin typeface="Calibri" panose="020F0502020204030204" pitchFamily="34" charset="0"/>
              </a:rPr>
              <a:t>They are avid readers, especially </a:t>
            </a:r>
            <a:r>
              <a:rPr lang="en-US" sz="2400" i="0" u="none" strike="noStrike" dirty="0">
                <a:solidFill>
                  <a:schemeClr val="accent1">
                    <a:lumMod val="60000"/>
                    <a:lumOff val="40000"/>
                  </a:schemeClr>
                </a:solidFill>
                <a:latin typeface="Calibri" panose="020F0502020204030204" pitchFamily="34" charset="0"/>
              </a:rPr>
              <a:t>newspapers</a:t>
            </a:r>
            <a:r>
              <a:rPr lang="en-US" sz="2400" i="0" u="none" strike="noStrike" dirty="0">
                <a:solidFill>
                  <a:schemeClr val="bg1"/>
                </a:solidFill>
                <a:latin typeface="Calibri" panose="020F0502020204030204" pitchFamily="34" charset="0"/>
              </a:rPr>
              <a:t>.</a:t>
            </a:r>
          </a:p>
          <a:p>
            <a:pPr marL="342900" indent="-342900">
              <a:buFont typeface="Arial" panose="020B0604020202020204" pitchFamily="34" charset="0"/>
              <a:buChar char="•"/>
            </a:pPr>
            <a:r>
              <a:rPr lang="en-US" sz="2400" i="0" u="none" strike="noStrike" dirty="0">
                <a:solidFill>
                  <a:schemeClr val="bg1"/>
                </a:solidFill>
                <a:latin typeface="Calibri" panose="020F0502020204030204" pitchFamily="34" charset="0"/>
              </a:rPr>
              <a:t>The Big-Band/Swing music generation.</a:t>
            </a:r>
            <a:endParaRPr lang="en-US" sz="2400" dirty="0">
              <a:solidFill>
                <a:schemeClr val="bg1"/>
              </a:solidFill>
              <a:latin typeface="Calibri" panose="020F0502020204030204" pitchFamily="34" charset="0"/>
            </a:endParaRPr>
          </a:p>
          <a:p>
            <a:pPr marL="342900" indent="-342900">
              <a:buFont typeface="Arial" panose="020B0604020202020204" pitchFamily="34" charset="0"/>
              <a:buChar char="•"/>
            </a:pPr>
            <a:r>
              <a:rPr lang="en-US" sz="2400" i="0" u="none" strike="noStrike" dirty="0">
                <a:solidFill>
                  <a:schemeClr val="bg1"/>
                </a:solidFill>
                <a:latin typeface="Calibri" panose="020F0502020204030204" pitchFamily="34" charset="0"/>
              </a:rPr>
              <a:t>Strong sense of trans-generational common values and near-absolute truths.</a:t>
            </a:r>
          </a:p>
        </p:txBody>
      </p:sp>
    </p:spTree>
    <p:extLst>
      <p:ext uri="{BB962C8B-B14F-4D97-AF65-F5344CB8AC3E}">
        <p14:creationId xmlns:p14="http://schemas.microsoft.com/office/powerpoint/2010/main" val="1824103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622A5C-DCF5-4D9E-B761-F4C01DE21D0B}"/>
              </a:ext>
            </a:extLst>
          </p:cNvPr>
          <p:cNvSpPr/>
          <p:nvPr/>
        </p:nvSpPr>
        <p:spPr>
          <a:xfrm>
            <a:off x="3570644" y="759629"/>
            <a:ext cx="8115229" cy="533874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sp>
        <p:nvSpPr>
          <p:cNvPr id="2" name="Title 1">
            <a:extLst>
              <a:ext uri="{FF2B5EF4-FFF2-40B4-BE49-F238E27FC236}">
                <a16:creationId xmlns:a16="http://schemas.microsoft.com/office/drawing/2014/main" id="{D44D43F7-AB5D-6B23-FF48-12ED75E5A668}"/>
              </a:ext>
            </a:extLst>
          </p:cNvPr>
          <p:cNvSpPr>
            <a:spLocks noGrp="1"/>
          </p:cNvSpPr>
          <p:nvPr>
            <p:ph type="title"/>
          </p:nvPr>
        </p:nvSpPr>
        <p:spPr/>
        <p:txBody>
          <a:bodyPr/>
          <a:lstStyle/>
          <a:p>
            <a:r>
              <a:rPr lang="en-US" dirty="0"/>
              <a:t>Baby Boomers</a:t>
            </a:r>
          </a:p>
        </p:txBody>
      </p:sp>
      <p:sp>
        <p:nvSpPr>
          <p:cNvPr id="6" name="TextBox 5">
            <a:extLst>
              <a:ext uri="{FF2B5EF4-FFF2-40B4-BE49-F238E27FC236}">
                <a16:creationId xmlns:a16="http://schemas.microsoft.com/office/drawing/2014/main" id="{1A89EB0F-A38C-91F1-D83C-C327C6C2C7DF}"/>
              </a:ext>
            </a:extLst>
          </p:cNvPr>
          <p:cNvSpPr txBox="1"/>
          <p:nvPr/>
        </p:nvSpPr>
        <p:spPr>
          <a:xfrm>
            <a:off x="3901060" y="1536174"/>
            <a:ext cx="7454396" cy="3785652"/>
          </a:xfrm>
          <a:prstGeom prst="rect">
            <a:avLst/>
          </a:prstGeom>
          <a:noFill/>
        </p:spPr>
        <p:txBody>
          <a:bodyPr wrap="square">
            <a:spAutoFit/>
          </a:bodyPr>
          <a:lstStyle/>
          <a:p>
            <a:pPr marL="342900" indent="-342900">
              <a:buFont typeface="Arial" panose="020B0604020202020204" pitchFamily="34" charset="0"/>
              <a:buChar char="•"/>
            </a:pPr>
            <a:r>
              <a:rPr lang="en-US" sz="2400" i="0" u="none" strike="noStrike" dirty="0">
                <a:solidFill>
                  <a:schemeClr val="bg1"/>
                </a:solidFill>
                <a:latin typeface="Calibri" panose="020F0502020204030204" pitchFamily="34" charset="0"/>
              </a:rPr>
              <a:t>Born 1946-1964 (76 to 58).</a:t>
            </a:r>
          </a:p>
          <a:p>
            <a:pPr marL="342900" indent="-342900">
              <a:buFont typeface="Arial" panose="020B0604020202020204" pitchFamily="34" charset="0"/>
              <a:buChar char="•"/>
            </a:pPr>
            <a:r>
              <a:rPr lang="en-US" sz="2400" i="0" u="none" strike="noStrike" dirty="0">
                <a:solidFill>
                  <a:schemeClr val="bg1"/>
                </a:solidFill>
                <a:latin typeface="Calibri" panose="020F0502020204030204" pitchFamily="34" charset="0"/>
              </a:rPr>
              <a:t>Ushered in free love and societal “non-violent” protests that triggered violence. Optimistic, driven, and team-oriented.</a:t>
            </a:r>
          </a:p>
          <a:p>
            <a:pPr marL="342900" indent="-342900">
              <a:buFont typeface="Arial" panose="020B0604020202020204" pitchFamily="34" charset="0"/>
              <a:buChar char="•"/>
            </a:pPr>
            <a:r>
              <a:rPr lang="en-US" sz="2400" i="0" u="none" strike="noStrike" dirty="0">
                <a:solidFill>
                  <a:schemeClr val="bg1"/>
                </a:solidFill>
                <a:latin typeface="Calibri" panose="020F0502020204030204" pitchFamily="34" charset="0"/>
              </a:rPr>
              <a:t>Too busy for much neighborly involvement yet strong desires to reset or change common values for the good of all.</a:t>
            </a:r>
          </a:p>
          <a:p>
            <a:pPr marL="342900" indent="-342900">
              <a:buFont typeface="Arial" panose="020B0604020202020204" pitchFamily="34" charset="0"/>
              <a:buChar char="•"/>
            </a:pPr>
            <a:r>
              <a:rPr lang="en-US" sz="2400" i="0" u="none" strike="noStrike" dirty="0">
                <a:solidFill>
                  <a:schemeClr val="bg1"/>
                </a:solidFill>
                <a:latin typeface="Calibri" panose="020F0502020204030204" pitchFamily="34" charset="0"/>
              </a:rPr>
              <a:t>The first </a:t>
            </a:r>
            <a:r>
              <a:rPr lang="en-US" sz="2400" i="0" u="none" strike="noStrike" dirty="0">
                <a:solidFill>
                  <a:schemeClr val="accent1">
                    <a:lumMod val="60000"/>
                    <a:lumOff val="40000"/>
                  </a:schemeClr>
                </a:solidFill>
                <a:latin typeface="Calibri" panose="020F0502020204030204" pitchFamily="34" charset="0"/>
              </a:rPr>
              <a:t>TV</a:t>
            </a:r>
            <a:r>
              <a:rPr lang="en-US" sz="2400" i="0" u="none" strike="noStrike" dirty="0">
                <a:solidFill>
                  <a:schemeClr val="bg1"/>
                </a:solidFill>
                <a:latin typeface="Calibri" panose="020F0502020204030204" pitchFamily="34" charset="0"/>
              </a:rPr>
              <a:t> generation.</a:t>
            </a:r>
          </a:p>
          <a:p>
            <a:pPr marL="342900" indent="-342900">
              <a:buFont typeface="Arial" panose="020B0604020202020204" pitchFamily="34" charset="0"/>
              <a:buChar char="•"/>
            </a:pPr>
            <a:r>
              <a:rPr lang="en-US" sz="2400" i="0" u="none" strike="noStrike" dirty="0">
                <a:solidFill>
                  <a:schemeClr val="bg1"/>
                </a:solidFill>
                <a:latin typeface="Calibri" panose="020F0502020204030204" pitchFamily="34" charset="0"/>
              </a:rPr>
              <a:t>Envision technology and innovation as requiring a learning process.</a:t>
            </a:r>
          </a:p>
        </p:txBody>
      </p:sp>
    </p:spTree>
    <p:extLst>
      <p:ext uri="{BB962C8B-B14F-4D97-AF65-F5344CB8AC3E}">
        <p14:creationId xmlns:p14="http://schemas.microsoft.com/office/powerpoint/2010/main" val="3138573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622A5C-DCF5-4D9E-B761-F4C01DE21D0B}"/>
              </a:ext>
            </a:extLst>
          </p:cNvPr>
          <p:cNvSpPr/>
          <p:nvPr/>
        </p:nvSpPr>
        <p:spPr>
          <a:xfrm>
            <a:off x="3570644" y="759629"/>
            <a:ext cx="8115229" cy="533874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sp>
        <p:nvSpPr>
          <p:cNvPr id="2" name="Title 1">
            <a:extLst>
              <a:ext uri="{FF2B5EF4-FFF2-40B4-BE49-F238E27FC236}">
                <a16:creationId xmlns:a16="http://schemas.microsoft.com/office/drawing/2014/main" id="{D44D43F7-AB5D-6B23-FF48-12ED75E5A668}"/>
              </a:ext>
            </a:extLst>
          </p:cNvPr>
          <p:cNvSpPr>
            <a:spLocks noGrp="1"/>
          </p:cNvSpPr>
          <p:nvPr>
            <p:ph type="title"/>
          </p:nvPr>
        </p:nvSpPr>
        <p:spPr/>
        <p:txBody>
          <a:bodyPr/>
          <a:lstStyle/>
          <a:p>
            <a:r>
              <a:rPr lang="en-US" dirty="0"/>
              <a:t>Generation X</a:t>
            </a:r>
          </a:p>
        </p:txBody>
      </p:sp>
      <p:sp>
        <p:nvSpPr>
          <p:cNvPr id="6" name="TextBox 5">
            <a:extLst>
              <a:ext uri="{FF2B5EF4-FFF2-40B4-BE49-F238E27FC236}">
                <a16:creationId xmlns:a16="http://schemas.microsoft.com/office/drawing/2014/main" id="{1A89EB0F-A38C-91F1-D83C-C327C6C2C7DF}"/>
              </a:ext>
            </a:extLst>
          </p:cNvPr>
          <p:cNvSpPr txBox="1"/>
          <p:nvPr/>
        </p:nvSpPr>
        <p:spPr>
          <a:xfrm>
            <a:off x="3901060" y="1166843"/>
            <a:ext cx="7454396" cy="4524315"/>
          </a:xfrm>
          <a:prstGeom prst="rect">
            <a:avLst/>
          </a:prstGeom>
          <a:noFill/>
        </p:spPr>
        <p:txBody>
          <a:bodyPr wrap="square">
            <a:spAutoFit/>
          </a:bodyPr>
          <a:lstStyle/>
          <a:p>
            <a:pPr marL="342900" indent="-342900">
              <a:buFont typeface="Arial" panose="020B0604020202020204" pitchFamily="34" charset="0"/>
              <a:buChar char="•"/>
            </a:pPr>
            <a:r>
              <a:rPr lang="en-US" sz="2400" i="0" u="none" strike="noStrike" dirty="0">
                <a:solidFill>
                  <a:schemeClr val="bg1"/>
                </a:solidFill>
                <a:latin typeface="Calibri" panose="020F0502020204030204" pitchFamily="34" charset="0"/>
              </a:rPr>
              <a:t>Born 1965-1980 (57 to 42).</a:t>
            </a:r>
          </a:p>
          <a:p>
            <a:pPr marL="342900" indent="-342900">
              <a:buFont typeface="Arial" panose="020B0604020202020204" pitchFamily="34" charset="0"/>
              <a:buChar char="•"/>
            </a:pPr>
            <a:r>
              <a:rPr lang="en-US" sz="2400" i="0" u="none" strike="noStrike" dirty="0">
                <a:solidFill>
                  <a:schemeClr val="bg1"/>
                </a:solidFill>
                <a:latin typeface="Calibri" panose="020F0502020204030204" pitchFamily="34" charset="0"/>
              </a:rPr>
              <a:t>The “latch-key kids.”</a:t>
            </a:r>
          </a:p>
          <a:p>
            <a:pPr marL="342900" indent="-342900">
              <a:buFont typeface="Arial" panose="020B0604020202020204" pitchFamily="34" charset="0"/>
              <a:buChar char="•"/>
            </a:pPr>
            <a:r>
              <a:rPr lang="en-US" sz="2400" i="0" u="none" strike="noStrike" dirty="0">
                <a:solidFill>
                  <a:schemeClr val="bg1"/>
                </a:solidFill>
                <a:latin typeface="Calibri" panose="020F0502020204030204" pitchFamily="34" charset="0"/>
              </a:rPr>
              <a:t>Very individualistic.</a:t>
            </a:r>
          </a:p>
          <a:p>
            <a:pPr marL="342900" indent="-342900">
              <a:buFont typeface="Arial" panose="020B0604020202020204" pitchFamily="34" charset="0"/>
              <a:buChar char="•"/>
            </a:pPr>
            <a:r>
              <a:rPr lang="en-US" sz="2400" dirty="0">
                <a:solidFill>
                  <a:schemeClr val="bg1"/>
                </a:solidFill>
                <a:latin typeface="Calibri" panose="020F0502020204030204" pitchFamily="34" charset="0"/>
              </a:rPr>
              <a:t>This generation averages seven career changes in their lifetime. It was not the norm to work for a company for life, unlike previous generations.</a:t>
            </a:r>
          </a:p>
          <a:p>
            <a:pPr marL="342900" indent="-342900">
              <a:buFont typeface="Arial" panose="020B0604020202020204" pitchFamily="34" charset="0"/>
              <a:buChar char="•"/>
            </a:pPr>
            <a:r>
              <a:rPr lang="en-US" sz="2400" i="0" u="none" strike="noStrike" dirty="0">
                <a:solidFill>
                  <a:schemeClr val="bg1"/>
                </a:solidFill>
                <a:latin typeface="Calibri" panose="020F0502020204030204" pitchFamily="34" charset="0"/>
              </a:rPr>
              <a:t>Raised in the transition phase of written-based knowledge to digital knowledge archives. </a:t>
            </a:r>
            <a:r>
              <a:rPr lang="en-US" sz="2400" dirty="0">
                <a:solidFill>
                  <a:schemeClr val="accent1">
                    <a:lumMod val="60000"/>
                    <a:lumOff val="40000"/>
                  </a:schemeClr>
                </a:solidFill>
                <a:latin typeface="Calibri" panose="020F0502020204030204" pitchFamily="34" charset="0"/>
              </a:rPr>
              <a:t>M</a:t>
            </a:r>
            <a:r>
              <a:rPr lang="en-US" sz="2400" i="0" u="none" strike="noStrike" dirty="0">
                <a:solidFill>
                  <a:schemeClr val="accent1">
                    <a:lumMod val="60000"/>
                    <a:lumOff val="40000"/>
                  </a:schemeClr>
                </a:solidFill>
                <a:latin typeface="Calibri" panose="020F0502020204030204" pitchFamily="34" charset="0"/>
              </a:rPr>
              <a:t>ost remember being in school</a:t>
            </a:r>
            <a:r>
              <a:rPr lang="en-US" sz="2400" i="0" u="none" strike="noStrike" dirty="0">
                <a:solidFill>
                  <a:schemeClr val="bg1"/>
                </a:solidFill>
                <a:latin typeface="Calibri" panose="020F0502020204030204" pitchFamily="34" charset="0"/>
              </a:rPr>
              <a:t> </a:t>
            </a:r>
            <a:r>
              <a:rPr lang="en-US" sz="2400" i="0" u="none" strike="noStrike" dirty="0">
                <a:solidFill>
                  <a:schemeClr val="accent1">
                    <a:lumMod val="60000"/>
                    <a:lumOff val="40000"/>
                  </a:schemeClr>
                </a:solidFill>
                <a:latin typeface="Calibri" panose="020F0502020204030204" pitchFamily="34" charset="0"/>
              </a:rPr>
              <a:t>without computers and the introduction of computers in middle school or high school.</a:t>
            </a:r>
          </a:p>
          <a:p>
            <a:pPr marL="342900" indent="-342900">
              <a:buFont typeface="Arial" panose="020B0604020202020204" pitchFamily="34" charset="0"/>
              <a:buChar char="•"/>
            </a:pPr>
            <a:r>
              <a:rPr lang="en-US" sz="2400" i="0" u="none" strike="noStrike" dirty="0">
                <a:solidFill>
                  <a:schemeClr val="bg1"/>
                </a:solidFill>
                <a:latin typeface="Calibri" panose="020F0502020204030204" pitchFamily="34" charset="0"/>
              </a:rPr>
              <a:t>Into labels and brand names.</a:t>
            </a:r>
          </a:p>
        </p:txBody>
      </p:sp>
    </p:spTree>
    <p:extLst>
      <p:ext uri="{BB962C8B-B14F-4D97-AF65-F5344CB8AC3E}">
        <p14:creationId xmlns:p14="http://schemas.microsoft.com/office/powerpoint/2010/main" val="1205386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622A5C-DCF5-4D9E-B761-F4C01DE21D0B}"/>
              </a:ext>
            </a:extLst>
          </p:cNvPr>
          <p:cNvSpPr/>
          <p:nvPr/>
        </p:nvSpPr>
        <p:spPr>
          <a:xfrm>
            <a:off x="3570644" y="759629"/>
            <a:ext cx="8115229" cy="533874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sp>
        <p:nvSpPr>
          <p:cNvPr id="2" name="Title 1">
            <a:extLst>
              <a:ext uri="{FF2B5EF4-FFF2-40B4-BE49-F238E27FC236}">
                <a16:creationId xmlns:a16="http://schemas.microsoft.com/office/drawing/2014/main" id="{D44D43F7-AB5D-6B23-FF48-12ED75E5A668}"/>
              </a:ext>
            </a:extLst>
          </p:cNvPr>
          <p:cNvSpPr>
            <a:spLocks noGrp="1"/>
          </p:cNvSpPr>
          <p:nvPr>
            <p:ph type="title"/>
          </p:nvPr>
        </p:nvSpPr>
        <p:spPr/>
        <p:txBody>
          <a:bodyPr/>
          <a:lstStyle/>
          <a:p>
            <a:r>
              <a:rPr lang="en-US" dirty="0"/>
              <a:t>Millennials </a:t>
            </a:r>
            <a:r>
              <a:rPr lang="en-US" sz="2000" dirty="0"/>
              <a:t>(Gen Y)</a:t>
            </a:r>
            <a:endParaRPr lang="en-US" dirty="0"/>
          </a:p>
        </p:txBody>
      </p:sp>
      <p:sp>
        <p:nvSpPr>
          <p:cNvPr id="6" name="TextBox 5">
            <a:extLst>
              <a:ext uri="{FF2B5EF4-FFF2-40B4-BE49-F238E27FC236}">
                <a16:creationId xmlns:a16="http://schemas.microsoft.com/office/drawing/2014/main" id="{1A89EB0F-A38C-91F1-D83C-C327C6C2C7DF}"/>
              </a:ext>
            </a:extLst>
          </p:cNvPr>
          <p:cNvSpPr txBox="1"/>
          <p:nvPr/>
        </p:nvSpPr>
        <p:spPr>
          <a:xfrm>
            <a:off x="3901060" y="1166843"/>
            <a:ext cx="7454396" cy="4524315"/>
          </a:xfrm>
          <a:prstGeom prst="rect">
            <a:avLst/>
          </a:prstGeom>
          <a:noFill/>
        </p:spPr>
        <p:txBody>
          <a:bodyPr wrap="square">
            <a:spAutoFit/>
          </a:bodyPr>
          <a:lstStyle/>
          <a:p>
            <a:pPr marL="342900" indent="-342900">
              <a:buFont typeface="Arial" panose="020B0604020202020204" pitchFamily="34" charset="0"/>
              <a:buChar char="•"/>
            </a:pPr>
            <a:r>
              <a:rPr lang="en-US" sz="2400" i="0" u="none" strike="noStrike" dirty="0">
                <a:solidFill>
                  <a:schemeClr val="bg1"/>
                </a:solidFill>
                <a:latin typeface="Calibri" panose="020F0502020204030204" pitchFamily="34" charset="0"/>
              </a:rPr>
              <a:t>Born 1981-2000 (41 to 22).</a:t>
            </a:r>
          </a:p>
          <a:p>
            <a:pPr marL="342900" indent="-342900">
              <a:buFont typeface="Arial" panose="020B0604020202020204" pitchFamily="34" charset="0"/>
              <a:buChar char="•"/>
            </a:pPr>
            <a:r>
              <a:rPr lang="en-US" sz="2400" i="0" u="none" strike="noStrike" dirty="0">
                <a:solidFill>
                  <a:schemeClr val="bg1"/>
                </a:solidFill>
                <a:latin typeface="Calibri" panose="020F0502020204030204" pitchFamily="34" charset="0"/>
              </a:rPr>
              <a:t>They schedule everything.</a:t>
            </a:r>
          </a:p>
          <a:p>
            <a:pPr marL="342900" indent="-342900">
              <a:buFont typeface="Arial" panose="020B0604020202020204" pitchFamily="34" charset="0"/>
              <a:buChar char="•"/>
            </a:pPr>
            <a:r>
              <a:rPr lang="en-US" sz="2400" i="0" u="none" strike="noStrike" dirty="0">
                <a:solidFill>
                  <a:schemeClr val="bg1"/>
                </a:solidFill>
                <a:latin typeface="Calibri" panose="020F0502020204030204" pitchFamily="34" charset="0"/>
              </a:rPr>
              <a:t>They feel enormous academic pressure.</a:t>
            </a:r>
            <a:endParaRPr lang="en-US" sz="2400" dirty="0">
              <a:solidFill>
                <a:schemeClr val="bg1"/>
              </a:solidFill>
              <a:latin typeface="Calibri" panose="020F0502020204030204" pitchFamily="34" charset="0"/>
            </a:endParaRPr>
          </a:p>
          <a:p>
            <a:pPr marL="342900" indent="-342900">
              <a:buFont typeface="Arial" panose="020B0604020202020204" pitchFamily="34" charset="0"/>
              <a:buChar char="•"/>
            </a:pPr>
            <a:r>
              <a:rPr lang="en-US" sz="2400" i="0" u="none" strike="noStrike" dirty="0">
                <a:solidFill>
                  <a:schemeClr val="bg1"/>
                </a:solidFill>
                <a:latin typeface="Calibri" panose="020F0502020204030204" pitchFamily="34" charset="0"/>
              </a:rPr>
              <a:t>Prefer digital literacy as they grew up in a </a:t>
            </a:r>
            <a:r>
              <a:rPr lang="en-US" sz="2400" i="0" u="none" strike="noStrike" dirty="0">
                <a:solidFill>
                  <a:schemeClr val="accent1">
                    <a:lumMod val="60000"/>
                    <a:lumOff val="40000"/>
                  </a:schemeClr>
                </a:solidFill>
                <a:latin typeface="Calibri" panose="020F0502020204030204" pitchFamily="34" charset="0"/>
              </a:rPr>
              <a:t>digital environment</a:t>
            </a:r>
            <a:r>
              <a:rPr lang="en-US" sz="2400" i="0" u="none" strike="noStrike" dirty="0">
                <a:solidFill>
                  <a:schemeClr val="bg1"/>
                </a:solidFill>
                <a:latin typeface="Calibri" panose="020F0502020204030204" pitchFamily="34" charset="0"/>
              </a:rPr>
              <a:t>. Have never known a world without computers! They get all their information and most of their socialization from the </a:t>
            </a:r>
            <a:r>
              <a:rPr lang="en-US" sz="2400" i="0" u="none" strike="noStrike" dirty="0">
                <a:solidFill>
                  <a:schemeClr val="accent1">
                    <a:lumMod val="60000"/>
                    <a:lumOff val="40000"/>
                  </a:schemeClr>
                </a:solidFill>
                <a:latin typeface="Calibri" panose="020F0502020204030204" pitchFamily="34" charset="0"/>
              </a:rPr>
              <a:t>Internet</a:t>
            </a:r>
            <a:r>
              <a:rPr lang="en-US" sz="2400" i="0" u="none" strike="noStrike" dirty="0">
                <a:solidFill>
                  <a:schemeClr val="bg1"/>
                </a:solidFill>
                <a:latin typeface="Calibri" panose="020F0502020204030204" pitchFamily="34" charset="0"/>
              </a:rPr>
              <a:t>.</a:t>
            </a:r>
          </a:p>
          <a:p>
            <a:pPr marL="342900" indent="-342900">
              <a:buFont typeface="Arial" panose="020B0604020202020204" pitchFamily="34" charset="0"/>
              <a:buChar char="•"/>
            </a:pPr>
            <a:r>
              <a:rPr lang="en-US" sz="2400" i="0" u="none" strike="noStrike" dirty="0">
                <a:solidFill>
                  <a:schemeClr val="bg1"/>
                </a:solidFill>
                <a:latin typeface="Calibri" panose="020F0502020204030204" pitchFamily="34" charset="0"/>
              </a:rPr>
              <a:t>Prefer to work in teams.</a:t>
            </a:r>
          </a:p>
          <a:p>
            <a:pPr marL="342900" indent="-342900">
              <a:buFont typeface="Arial" panose="020B0604020202020204" pitchFamily="34" charset="0"/>
              <a:buChar char="•"/>
            </a:pPr>
            <a:r>
              <a:rPr lang="en-US" sz="2400" i="0" u="none" strike="noStrike" dirty="0">
                <a:solidFill>
                  <a:schemeClr val="bg1"/>
                </a:solidFill>
                <a:latin typeface="Calibri" panose="020F0502020204030204" pitchFamily="34" charset="0"/>
              </a:rPr>
              <a:t>Unlimited access to information, they tend to be assertive with strong views.</a:t>
            </a:r>
          </a:p>
          <a:p>
            <a:pPr marL="342900" indent="-342900">
              <a:buFont typeface="Arial" panose="020B0604020202020204" pitchFamily="34" charset="0"/>
              <a:buChar char="•"/>
            </a:pPr>
            <a:r>
              <a:rPr lang="en-US" sz="2400" i="0" u="none" strike="noStrike" dirty="0">
                <a:solidFill>
                  <a:schemeClr val="bg1"/>
                </a:solidFill>
                <a:latin typeface="Calibri" panose="020F0502020204030204" pitchFamily="34" charset="0"/>
              </a:rPr>
              <a:t>Envision the world as a 24/7 place; want fast and immediate processing.</a:t>
            </a:r>
          </a:p>
        </p:txBody>
      </p:sp>
    </p:spTree>
    <p:extLst>
      <p:ext uri="{BB962C8B-B14F-4D97-AF65-F5344CB8AC3E}">
        <p14:creationId xmlns:p14="http://schemas.microsoft.com/office/powerpoint/2010/main" val="3293700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622A5C-DCF5-4D9E-B761-F4C01DE21D0B}"/>
              </a:ext>
            </a:extLst>
          </p:cNvPr>
          <p:cNvSpPr/>
          <p:nvPr/>
        </p:nvSpPr>
        <p:spPr>
          <a:xfrm>
            <a:off x="3570644" y="759629"/>
            <a:ext cx="8115229" cy="533874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sp>
        <p:nvSpPr>
          <p:cNvPr id="2" name="Title 1">
            <a:extLst>
              <a:ext uri="{FF2B5EF4-FFF2-40B4-BE49-F238E27FC236}">
                <a16:creationId xmlns:a16="http://schemas.microsoft.com/office/drawing/2014/main" id="{D44D43F7-AB5D-6B23-FF48-12ED75E5A668}"/>
              </a:ext>
            </a:extLst>
          </p:cNvPr>
          <p:cNvSpPr>
            <a:spLocks noGrp="1"/>
          </p:cNvSpPr>
          <p:nvPr>
            <p:ph type="title"/>
          </p:nvPr>
        </p:nvSpPr>
        <p:spPr/>
        <p:txBody>
          <a:bodyPr/>
          <a:lstStyle/>
          <a:p>
            <a:r>
              <a:rPr lang="en-US" dirty="0"/>
              <a:t>Generation Z</a:t>
            </a:r>
          </a:p>
        </p:txBody>
      </p:sp>
      <p:sp>
        <p:nvSpPr>
          <p:cNvPr id="6" name="TextBox 5">
            <a:extLst>
              <a:ext uri="{FF2B5EF4-FFF2-40B4-BE49-F238E27FC236}">
                <a16:creationId xmlns:a16="http://schemas.microsoft.com/office/drawing/2014/main" id="{1A89EB0F-A38C-91F1-D83C-C327C6C2C7DF}"/>
              </a:ext>
            </a:extLst>
          </p:cNvPr>
          <p:cNvSpPr txBox="1"/>
          <p:nvPr/>
        </p:nvSpPr>
        <p:spPr>
          <a:xfrm>
            <a:off x="3901060" y="1351508"/>
            <a:ext cx="7454396" cy="4524315"/>
          </a:xfrm>
          <a:prstGeom prst="rect">
            <a:avLst/>
          </a:prstGeom>
          <a:noFill/>
        </p:spPr>
        <p:txBody>
          <a:bodyPr wrap="square">
            <a:spAutoFit/>
          </a:bodyPr>
          <a:lstStyle/>
          <a:p>
            <a:pPr marL="342900" indent="-342900">
              <a:buFont typeface="Arial" panose="020B0604020202020204" pitchFamily="34" charset="0"/>
              <a:buChar char="•"/>
            </a:pPr>
            <a:r>
              <a:rPr lang="en-US" sz="2400" i="0" u="none" strike="noStrike" dirty="0">
                <a:solidFill>
                  <a:schemeClr val="bg1"/>
                </a:solidFill>
                <a:latin typeface="Calibri" panose="020F0502020204030204" pitchFamily="34" charset="0"/>
              </a:rPr>
              <a:t>Born after 2001 (21 and younger). </a:t>
            </a:r>
          </a:p>
          <a:p>
            <a:pPr marL="342900" indent="-342900">
              <a:buFont typeface="Arial" panose="020B0604020202020204" pitchFamily="34" charset="0"/>
              <a:buChar char="•"/>
            </a:pPr>
            <a:r>
              <a:rPr lang="en-US" sz="2400" i="0" u="none" strike="noStrike" dirty="0">
                <a:solidFill>
                  <a:schemeClr val="bg1"/>
                </a:solidFill>
                <a:latin typeface="Calibri" panose="020F0502020204030204" pitchFamily="34" charset="0"/>
              </a:rPr>
              <a:t>In 2006 there were a record number of births in the US. A total of 4,265,555 births were registered in the United States in 2006, 3 percent more than in 2005, and the largest number of births in more than four decades.  </a:t>
            </a:r>
          </a:p>
          <a:p>
            <a:pPr marL="342900" indent="-342900">
              <a:buFont typeface="Arial" panose="020B0604020202020204" pitchFamily="34" charset="0"/>
              <a:buChar char="•"/>
            </a:pPr>
            <a:r>
              <a:rPr lang="en-US" sz="2400" i="0" u="none" strike="noStrike" dirty="0">
                <a:solidFill>
                  <a:schemeClr val="bg1"/>
                </a:solidFill>
                <a:latin typeface="Calibri" panose="020F0502020204030204" pitchFamily="34" charset="0"/>
              </a:rPr>
              <a:t>With the advent of computers and web-based learning, children leave behind toys at younger and younger ages. It’s called KGOY… kids growing older, younger</a:t>
            </a:r>
          </a:p>
          <a:p>
            <a:pPr marL="342900" indent="-342900">
              <a:buFont typeface="Arial" panose="020B0604020202020204" pitchFamily="34" charset="0"/>
              <a:buChar char="•"/>
            </a:pPr>
            <a:r>
              <a:rPr lang="en-US" sz="2400" i="0" u="none" strike="noStrike" dirty="0">
                <a:solidFill>
                  <a:schemeClr val="bg1"/>
                </a:solidFill>
                <a:latin typeface="Calibri" panose="020F0502020204030204" pitchFamily="34" charset="0"/>
              </a:rPr>
              <a:t>Less interested in toys and begin to desire electronics such as cell phones and video games.</a:t>
            </a:r>
          </a:p>
          <a:p>
            <a:pPr marL="342900" indent="-342900">
              <a:buFont typeface="Arial" panose="020B0604020202020204" pitchFamily="34" charset="0"/>
              <a:buChar char="•"/>
            </a:pPr>
            <a:r>
              <a:rPr lang="en-US" sz="2400" i="0" u="none" strike="noStrike" dirty="0">
                <a:solidFill>
                  <a:schemeClr val="bg1"/>
                </a:solidFill>
                <a:latin typeface="Calibri" panose="020F0502020204030204" pitchFamily="34" charset="0"/>
              </a:rPr>
              <a:t>They have never known a world without </a:t>
            </a:r>
            <a:r>
              <a:rPr lang="en-US" sz="2400" i="0" u="none" strike="noStrike" dirty="0">
                <a:solidFill>
                  <a:schemeClr val="accent1">
                    <a:lumMod val="60000"/>
                    <a:lumOff val="40000"/>
                  </a:schemeClr>
                </a:solidFill>
                <a:latin typeface="Calibri" panose="020F0502020204030204" pitchFamily="34" charset="0"/>
              </a:rPr>
              <a:t>computers and cell phones</a:t>
            </a:r>
            <a:r>
              <a:rPr lang="en-US" sz="2400" i="0" u="none" strike="noStrike" dirty="0">
                <a:solidFill>
                  <a:schemeClr val="bg1"/>
                </a:solidFill>
                <a:latin typeface="Calibri" panose="020F0502020204030204" pitchFamily="34" charset="0"/>
              </a:rPr>
              <a:t>.</a:t>
            </a:r>
          </a:p>
        </p:txBody>
      </p:sp>
    </p:spTree>
    <p:extLst>
      <p:ext uri="{BB962C8B-B14F-4D97-AF65-F5344CB8AC3E}">
        <p14:creationId xmlns:p14="http://schemas.microsoft.com/office/powerpoint/2010/main" val="2382040473"/>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Frame</Template>
  <TotalTime>660</TotalTime>
  <Words>2864</Words>
  <Application>Microsoft Macintosh PowerPoint</Application>
  <PresentationFormat>Widescreen</PresentationFormat>
  <Paragraphs>310</Paragraphs>
  <Slides>40</Slides>
  <Notes>40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Corbel</vt:lpstr>
      <vt:lpstr>Poppins</vt:lpstr>
      <vt:lpstr>Wingdings 2</vt:lpstr>
      <vt:lpstr>Frame</vt:lpstr>
      <vt:lpstr>Multi-generational Marketing and Social Media Planning</vt:lpstr>
      <vt:lpstr>Context</vt:lpstr>
      <vt:lpstr>PowerPoint Presentation</vt:lpstr>
      <vt:lpstr>GI Generation</vt:lpstr>
      <vt:lpstr>Mature/Silents</vt:lpstr>
      <vt:lpstr>Baby Boomers</vt:lpstr>
      <vt:lpstr>Generation X</vt:lpstr>
      <vt:lpstr>Millennials (Gen Y)</vt:lpstr>
      <vt:lpstr>Generation Z</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Social Media  Strategic Planning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Multi-generational audiences and Social Media Planning</dc:title>
  <dc:creator>Jackson, Miguel A</dc:creator>
  <cp:lastModifiedBy>Jackson, Miguel A</cp:lastModifiedBy>
  <cp:revision>64</cp:revision>
  <cp:lastPrinted>2022-12-07T07:35:43Z</cp:lastPrinted>
  <dcterms:created xsi:type="dcterms:W3CDTF">2022-12-07T00:57:56Z</dcterms:created>
  <dcterms:modified xsi:type="dcterms:W3CDTF">2023-04-04T14:31:41Z</dcterms:modified>
</cp:coreProperties>
</file>